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4709" r:id="rId1"/>
  </p:sldMasterIdLst>
  <p:notesMasterIdLst>
    <p:notesMasterId r:id="rId10"/>
  </p:notesMasterIdLst>
  <p:handoutMasterIdLst>
    <p:handoutMasterId r:id="rId11"/>
  </p:handoutMasterIdLst>
  <p:sldIdLst>
    <p:sldId id="634" r:id="rId2"/>
    <p:sldId id="761" r:id="rId3"/>
    <p:sldId id="789" r:id="rId4"/>
    <p:sldId id="790" r:id="rId5"/>
    <p:sldId id="791" r:id="rId6"/>
    <p:sldId id="792" r:id="rId7"/>
    <p:sldId id="793" r:id="rId8"/>
    <p:sldId id="794" r:id="rId9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38">
          <p15:clr>
            <a:srgbClr val="A4A3A4"/>
          </p15:clr>
        </p15:guide>
        <p15:guide id="2" orient="horz" pos="3887">
          <p15:clr>
            <a:srgbClr val="A4A3A4"/>
          </p15:clr>
        </p15:guide>
        <p15:guide id="3" orient="horz" pos="2095">
          <p15:clr>
            <a:srgbClr val="A4A3A4"/>
          </p15:clr>
        </p15:guide>
        <p15:guide id="4" orient="horz" pos="2689">
          <p15:clr>
            <a:srgbClr val="A4A3A4"/>
          </p15:clr>
        </p15:guide>
        <p15:guide id="5" orient="horz" pos="4072">
          <p15:clr>
            <a:srgbClr val="A4A3A4"/>
          </p15:clr>
        </p15:guide>
        <p15:guide id="6" orient="horz" pos="985">
          <p15:clr>
            <a:srgbClr val="A4A3A4"/>
          </p15:clr>
        </p15:guide>
        <p15:guide id="7" orient="horz" pos="1340">
          <p15:clr>
            <a:srgbClr val="A4A3A4"/>
          </p15:clr>
        </p15:guide>
        <p15:guide id="8" orient="horz" pos="3523">
          <p15:clr>
            <a:srgbClr val="A4A3A4"/>
          </p15:clr>
        </p15:guide>
        <p15:guide id="9" pos="2880">
          <p15:clr>
            <a:srgbClr val="A4A3A4"/>
          </p15:clr>
        </p15:guide>
        <p15:guide id="10" pos="424">
          <p15:clr>
            <a:srgbClr val="A4A3A4"/>
          </p15:clr>
        </p15:guide>
        <p15:guide id="11" pos="533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35" userDrawn="1">
          <p15:clr>
            <a:srgbClr val="A4A3A4"/>
          </p15:clr>
        </p15:guide>
        <p15:guide id="2" pos="2112" userDrawn="1">
          <p15:clr>
            <a:srgbClr val="A4A3A4"/>
          </p15:clr>
        </p15:guide>
        <p15:guide id="3" orient="horz" pos="2924" userDrawn="1">
          <p15:clr>
            <a:srgbClr val="A4A3A4"/>
          </p15:clr>
        </p15:guide>
        <p15:guide id="4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48F"/>
    <a:srgbClr val="F68E27"/>
    <a:srgbClr val="FFFFFF"/>
    <a:srgbClr val="800000"/>
    <a:srgbClr val="8498B2"/>
    <a:srgbClr val="7030A0"/>
    <a:srgbClr val="000066"/>
    <a:srgbClr val="5F8CCD"/>
    <a:srgbClr val="AB1020"/>
    <a:srgbClr val="346D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5" autoAdjust="0"/>
    <p:restoredTop sz="90667" autoAdjust="0"/>
  </p:normalViewPr>
  <p:slideViewPr>
    <p:cSldViewPr snapToGrid="0" showGuides="1">
      <p:cViewPr>
        <p:scale>
          <a:sx n="62" d="100"/>
          <a:sy n="62" d="100"/>
        </p:scale>
        <p:origin x="-845" y="230"/>
      </p:cViewPr>
      <p:guideLst>
        <p:guide orient="horz" pos="738"/>
        <p:guide orient="horz" pos="3887"/>
        <p:guide orient="horz" pos="2095"/>
        <p:guide orient="horz" pos="2689"/>
        <p:guide orient="horz" pos="4072"/>
        <p:guide orient="horz" pos="985"/>
        <p:guide orient="horz" pos="1340"/>
        <p:guide orient="horz" pos="3523"/>
        <p:guide pos="2880"/>
        <p:guide pos="424"/>
        <p:guide pos="533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2628" y="32"/>
      </p:cViewPr>
      <p:guideLst>
        <p:guide orient="horz" pos="2835"/>
        <p:guide orient="horz" pos="2924"/>
        <p:guide pos="2112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26622" cy="463550"/>
          </a:xfrm>
          <a:prstGeom prst="rect">
            <a:avLst/>
          </a:prstGeom>
        </p:spPr>
        <p:txBody>
          <a:bodyPr vert="horz" lIns="92827" tIns="46413" rIns="92827" bIns="46413" rtlCol="0"/>
          <a:lstStyle>
            <a:lvl1pPr algn="l" eaLnBrk="0" hangingPunct="0">
              <a:defRPr sz="1200" dirty="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795" y="0"/>
            <a:ext cx="3026622" cy="463550"/>
          </a:xfrm>
          <a:prstGeom prst="rect">
            <a:avLst/>
          </a:prstGeom>
        </p:spPr>
        <p:txBody>
          <a:bodyPr vert="horz" lIns="92827" tIns="46413" rIns="92827" bIns="46413" rtlCol="0"/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B088AFD7-8607-4D37-B465-1653384BC20F}" type="datetimeFigureOut">
              <a:rPr lang="en-US"/>
              <a:pPr>
                <a:defRPr/>
              </a:pPr>
              <a:t>1/14/2015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18564"/>
            <a:ext cx="3026622" cy="463550"/>
          </a:xfrm>
          <a:prstGeom prst="rect">
            <a:avLst/>
          </a:prstGeom>
        </p:spPr>
        <p:txBody>
          <a:bodyPr vert="horz" lIns="92827" tIns="46413" rIns="92827" bIns="46413" rtlCol="0" anchor="b"/>
          <a:lstStyle>
            <a:lvl1pPr algn="l" eaLnBrk="0" hangingPunct="0">
              <a:defRPr sz="1200" dirty="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795" y="8818564"/>
            <a:ext cx="3026622" cy="463550"/>
          </a:xfrm>
          <a:prstGeom prst="rect">
            <a:avLst/>
          </a:prstGeom>
        </p:spPr>
        <p:txBody>
          <a:bodyPr vert="horz" lIns="92827" tIns="46413" rIns="92827" bIns="46413" rtlCol="0" anchor="b"/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84B4533B-D116-4CA5-B40D-97926DB9B1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1123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27" tIns="46413" rIns="92827" bIns="4641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80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27" tIns="46413" rIns="92827" bIns="4641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8500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7" y="4410077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27" tIns="46413" rIns="92827" bIns="46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0151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27" tIns="46413" rIns="92827" bIns="4641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80" y="8820151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27" tIns="46413" rIns="92827" bIns="4641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ACD574E6-3E9B-4DEC-96E8-B92CDFAAFC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094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MS PGothic" pitchFamily="34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D574E6-3E9B-4DEC-96E8-B92CDFAAFCFD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19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6556375"/>
            <a:ext cx="9144000" cy="304800"/>
          </a:xfrm>
          <a:prstGeom prst="rect">
            <a:avLst/>
          </a:prstGeom>
          <a:solidFill>
            <a:srgbClr val="274A5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" name="Line 1031"/>
          <p:cNvSpPr>
            <a:spLocks noChangeAspect="1" noChangeShapeType="1"/>
          </p:cNvSpPr>
          <p:nvPr/>
        </p:nvSpPr>
        <p:spPr bwMode="auto">
          <a:xfrm>
            <a:off x="0" y="2894013"/>
            <a:ext cx="91440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pic>
        <p:nvPicPr>
          <p:cNvPr id="6" name="Picture 12" descr="just top with 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1026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685800" y="1605029"/>
            <a:ext cx="7769225" cy="544381"/>
          </a:xfrm>
          <a:effectLst/>
        </p:spPr>
        <p:txBody>
          <a:bodyPr tIns="46038" bIns="46038"/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subTitle" sz="quarter" idx="1"/>
          </p:nvPr>
        </p:nvSpPr>
        <p:spPr bwMode="black">
          <a:xfrm>
            <a:off x="685800" y="3429000"/>
            <a:ext cx="7772400" cy="431529"/>
          </a:xfrm>
        </p:spPr>
        <p:txBody>
          <a:bodyPr tIns="46038" bIns="46038"/>
          <a:lstStyle>
            <a:lvl1pPr marL="0" indent="0" algn="ctr">
              <a:buFont typeface="Arial" pitchFamily="-108" charset="0"/>
              <a:buNone/>
              <a:defRPr sz="240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544" y="6491288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91440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 cap="all">
                <a:solidFill>
                  <a:srgbClr val="FFFFFF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 smtClean="0"/>
              <a:t>January 27, 2015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9287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91440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 cap="all">
                <a:solidFill>
                  <a:srgbClr val="FFFFFF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 smtClean="0"/>
              <a:t>Enhancing Retirement Plans</a:t>
            </a: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553200" y="6491288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91440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10AE4B6-5E00-4261-BABC-9434E1EDC8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0" y="6556375"/>
            <a:ext cx="9144000" cy="304800"/>
          </a:xfrm>
          <a:prstGeom prst="rect">
            <a:avLst/>
          </a:prstGeom>
          <a:solidFill>
            <a:srgbClr val="274A5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14" name="Picture 10" descr="just top with logo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685800" y="1036638"/>
            <a:ext cx="7772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3200" b="1" dirty="0">
                <a:solidFill>
                  <a:schemeClr val="tx2"/>
                </a:solidFill>
                <a:ea typeface="ＭＳ Ｐゴシック" pitchFamily="34" charset="-128"/>
                <a:cs typeface="+mn-cs"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59879"/>
            <a:ext cx="5111750" cy="17076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82696"/>
            <a:ext cx="3008313" cy="39434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044D4-CD9C-4404-83F8-6F0FD3263E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27, 2015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Enhancing Retirement Plans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8AB9B-E76A-4AE6-A062-4CE68AAB1E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11767"/>
            <a:ext cx="7639580" cy="410369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27, 2015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Enhancing Retirement Plans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5CE65-2FE4-44FB-9873-50EF74E0D8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1824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1824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27, 2015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Enhancing Retirement Plans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080EF-B1CE-4A9F-9DC1-041AB87E52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31333"/>
            <a:ext cx="8001000" cy="5926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972732"/>
            <a:ext cx="3801535" cy="282129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8533"/>
            <a:ext cx="3811588" cy="159684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3490" y="1964266"/>
            <a:ext cx="3814235" cy="282129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66999"/>
            <a:ext cx="3822700" cy="159684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27, 2015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Enhancing Retirement Plans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FDA39-D854-4069-B06F-653163F25E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27, 2015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Enhancing Retirement Plans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2700A-A323-47E1-AA7C-642AB9FC0F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6556375"/>
            <a:ext cx="9144000" cy="304800"/>
          </a:xfrm>
          <a:prstGeom prst="rect">
            <a:avLst/>
          </a:prstGeom>
          <a:solidFill>
            <a:srgbClr val="274A5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27, 2015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Enhancing Retirement Plans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47202-2E86-4612-B86D-6A296908E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036638"/>
            <a:ext cx="7772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3200" b="1">
                <a:solidFill>
                  <a:schemeClr val="tx2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Click to edit Master title style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1036638"/>
            <a:ext cx="7772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3200" b="1">
                <a:solidFill>
                  <a:schemeClr val="tx2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59879"/>
            <a:ext cx="5111750" cy="17076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82696"/>
            <a:ext cx="3008313" cy="39434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27, 2015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Enhancing Retirement Plans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B120E-5707-4856-8861-058B2FF5A6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 userDrawn="1"/>
        </p:nvSpPr>
        <p:spPr bwMode="auto">
          <a:xfrm>
            <a:off x="685800" y="1036638"/>
            <a:ext cx="7772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3200" b="1" dirty="0">
                <a:solidFill>
                  <a:schemeClr val="tx2"/>
                </a:solidFill>
                <a:ea typeface="ＭＳ Ｐゴシック" pitchFamily="34" charset="-128"/>
                <a:cs typeface="+mn-cs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6556375"/>
            <a:ext cx="9144000" cy="304800"/>
          </a:xfrm>
          <a:prstGeom prst="rect">
            <a:avLst/>
          </a:prstGeom>
          <a:solidFill>
            <a:srgbClr val="274A5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1071"/>
            <a:ext cx="5486400" cy="37465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27, 2015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Enhancing Retirement Plans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D0512-9331-48EC-8A50-08407E2E5D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6556375"/>
            <a:ext cx="9144000" cy="304800"/>
          </a:xfrm>
          <a:prstGeom prst="rect">
            <a:avLst/>
          </a:prstGeom>
          <a:solidFill>
            <a:srgbClr val="274A5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85800" y="1006197"/>
            <a:ext cx="7772400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544" y="6491288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91440" rIns="0" bIns="46038" numCol="1" anchor="ctr" anchorCtr="0" compatLnSpc="1">
            <a:prstTxWarp prst="textNoShape">
              <a:avLst/>
            </a:prstTxWarp>
          </a:bodyPr>
          <a:lstStyle>
            <a:lvl1pPr>
              <a:defRPr sz="1000" cap="all">
                <a:solidFill>
                  <a:srgbClr val="FFFFFF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 smtClean="0"/>
              <a:t>January 27, 2015</a:t>
            </a:r>
            <a:endParaRPr lang="en-US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9287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91440" rIns="0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 cap="all">
                <a:solidFill>
                  <a:srgbClr val="FFFFFF"/>
                </a:solidFill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 smtClean="0"/>
              <a:t>Enhancing Retirement Plans</a:t>
            </a: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553200" y="6491288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91440" rIns="0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A9AB98-8217-48D2-BE00-2EFA3BB44B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 bwMode="black">
          <a:xfrm>
            <a:off x="685800" y="2133600"/>
            <a:ext cx="77724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199" name="Line 7"/>
          <p:cNvSpPr>
            <a:spLocks noChangeAspect="1" noChangeShapeType="1"/>
          </p:cNvSpPr>
          <p:nvPr/>
        </p:nvSpPr>
        <p:spPr bwMode="auto">
          <a:xfrm>
            <a:off x="0" y="1898650"/>
            <a:ext cx="91440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pic>
        <p:nvPicPr>
          <p:cNvPr id="1033" name="Picture 8" descr="just top with logo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gray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10" r:id="rId1"/>
    <p:sldLayoutId id="2147484711" r:id="rId2"/>
    <p:sldLayoutId id="2147484712" r:id="rId3"/>
    <p:sldLayoutId id="2147484713" r:id="rId4"/>
    <p:sldLayoutId id="2147484714" r:id="rId5"/>
    <p:sldLayoutId id="2147484715" r:id="rId6"/>
    <p:sldLayoutId id="2147484716" r:id="rId7"/>
    <p:sldLayoutId id="2147484717" r:id="rId8"/>
    <p:sldLayoutId id="2147484718" r:id="rId9"/>
    <p:sldLayoutId id="2147484708" r:id="rId10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ct val="90000"/>
        </a:lnSpc>
        <a:spcBef>
          <a:spcPts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rtl="0" eaLnBrk="1" fontAlgn="base" hangingPunct="1">
        <a:lnSpc>
          <a:spcPct val="80000"/>
        </a:lnSpc>
        <a:spcBef>
          <a:spcPct val="1000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l" rtl="0" eaLnBrk="1" fontAlgn="base" hangingPunct="1">
        <a:lnSpc>
          <a:spcPct val="80000"/>
        </a:lnSpc>
        <a:spcBef>
          <a:spcPct val="1000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l" rtl="0" eaLnBrk="1" fontAlgn="base" hangingPunct="1">
        <a:lnSpc>
          <a:spcPct val="80000"/>
        </a:lnSpc>
        <a:spcBef>
          <a:spcPct val="1000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l" rtl="0" eaLnBrk="1" fontAlgn="base" hangingPunct="1">
        <a:lnSpc>
          <a:spcPct val="80000"/>
        </a:lnSpc>
        <a:spcBef>
          <a:spcPct val="1000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l" rtl="0" eaLnBrk="1" fontAlgn="base" hangingPunct="1">
        <a:lnSpc>
          <a:spcPct val="80000"/>
        </a:lnSpc>
        <a:spcBef>
          <a:spcPct val="1000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</a:defRPr>
      </a:lvl6pPr>
      <a:lvl7pPr marL="914400" algn="l" rtl="0" eaLnBrk="1" fontAlgn="base" hangingPunct="1">
        <a:lnSpc>
          <a:spcPct val="80000"/>
        </a:lnSpc>
        <a:spcBef>
          <a:spcPct val="1000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</a:defRPr>
      </a:lvl7pPr>
      <a:lvl8pPr marL="1371600" algn="l" rtl="0" eaLnBrk="1" fontAlgn="base" hangingPunct="1">
        <a:lnSpc>
          <a:spcPct val="80000"/>
        </a:lnSpc>
        <a:spcBef>
          <a:spcPct val="1000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</a:defRPr>
      </a:lvl8pPr>
      <a:lvl9pPr marL="1828800" algn="l" rtl="0" eaLnBrk="1" fontAlgn="base" hangingPunct="1">
        <a:lnSpc>
          <a:spcPct val="80000"/>
        </a:lnSpc>
        <a:spcBef>
          <a:spcPct val="1000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600"/>
        </a:spcBef>
        <a:spcAft>
          <a:spcPts val="600"/>
        </a:spcAft>
        <a:buClr>
          <a:srgbClr val="990033"/>
        </a:buClr>
        <a:buSzPct val="115000"/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87388" indent="-230188" algn="l" rtl="0" eaLnBrk="1" fontAlgn="base" hangingPunct="1">
        <a:lnSpc>
          <a:spcPct val="90000"/>
        </a:lnSpc>
        <a:spcBef>
          <a:spcPts val="300"/>
        </a:spcBef>
        <a:spcAft>
          <a:spcPts val="300"/>
        </a:spcAft>
        <a:buClr>
          <a:srgbClr val="990033"/>
        </a:buClr>
        <a:buSzPct val="115000"/>
        <a:buFont typeface="Wingdings" pitchFamily="1" charset="2"/>
        <a:buChar char="§"/>
        <a:defRPr sz="2400" kern="12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4588" indent="-228600" algn="l" rtl="0" eaLnBrk="1" fontAlgn="base" hangingPunct="1">
        <a:lnSpc>
          <a:spcPct val="90000"/>
        </a:lnSpc>
        <a:spcBef>
          <a:spcPts val="300"/>
        </a:spcBef>
        <a:spcAft>
          <a:spcPts val="300"/>
        </a:spcAft>
        <a:buClr>
          <a:srgbClr val="990033"/>
        </a:buClr>
        <a:buSzPct val="115000"/>
        <a:buFont typeface="Arial" charset="0"/>
        <a:buChar char="•"/>
        <a:defRPr sz="2200" kern="12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1788" indent="-228600" algn="l" rtl="0" eaLnBrk="1" fontAlgn="base" hangingPunct="1">
        <a:lnSpc>
          <a:spcPct val="90000"/>
        </a:lnSpc>
        <a:spcBef>
          <a:spcPts val="300"/>
        </a:spcBef>
        <a:spcAft>
          <a:spcPts val="300"/>
        </a:spcAft>
        <a:buClr>
          <a:srgbClr val="990033"/>
        </a:buClr>
        <a:buSzPct val="115000"/>
        <a:buFont typeface="Wingdings" pitchFamily="1" charset="2"/>
        <a:buChar char="§"/>
        <a:defRPr sz="2000" kern="1200">
          <a:solidFill>
            <a:schemeClr val="tx1"/>
          </a:solidFill>
          <a:latin typeface="+mn-lt"/>
          <a:ea typeface="ＭＳ Ｐゴシック" pitchFamily="-108" charset="-128"/>
        </a:defRPr>
      </a:lvl4pPr>
      <a:lvl5pPr marL="1997075" indent="-166688" algn="l" rtl="0" eaLnBrk="1" fontAlgn="base" hangingPunct="1">
        <a:lnSpc>
          <a:spcPct val="90000"/>
        </a:lnSpc>
        <a:spcBef>
          <a:spcPts val="300"/>
        </a:spcBef>
        <a:spcAft>
          <a:spcPts val="300"/>
        </a:spcAft>
        <a:buClr>
          <a:srgbClr val="990033"/>
        </a:buClr>
        <a:buSzPct val="11500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</a:defRPr>
      </a:lvl5pPr>
      <a:lvl6pPr marL="2454275" indent="-16668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SzPct val="11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11475" indent="-16668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SzPct val="11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368675" indent="-16668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SzPct val="11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25875" indent="-16668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SzPct val="11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1609133"/>
            <a:ext cx="7769225" cy="536173"/>
          </a:xfrm>
        </p:spPr>
        <p:txBody>
          <a:bodyPr/>
          <a:lstStyle/>
          <a:p>
            <a:r>
              <a:rPr lang="en-US" dirty="0"/>
              <a:t>Proposals to Enhance Retirement Plans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695325" y="3971925"/>
            <a:ext cx="7772400" cy="868572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2800" dirty="0" smtClean="0"/>
              <a:t>Board of Governors</a:t>
            </a:r>
            <a:br>
              <a:rPr lang="en-US" sz="2800" dirty="0" smtClean="0"/>
            </a:br>
            <a:r>
              <a:rPr lang="en-US" sz="2800" dirty="0" smtClean="0"/>
              <a:t>January 27, 2015</a:t>
            </a:r>
            <a:endParaRPr lang="en-US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88702"/>
            <a:ext cx="7772400" cy="886397"/>
          </a:xfrm>
        </p:spPr>
        <p:txBody>
          <a:bodyPr/>
          <a:lstStyle/>
          <a:p>
            <a:r>
              <a:rPr lang="en-US" dirty="0"/>
              <a:t>A Proactive Strategy to Enhance Retirement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879524"/>
          </a:xfrm>
        </p:spPr>
        <p:txBody>
          <a:bodyPr/>
          <a:lstStyle/>
          <a:p>
            <a:r>
              <a:rPr lang="en-US" dirty="0" smtClean="0"/>
              <a:t>Goal: Develop a topical package </a:t>
            </a:r>
            <a:r>
              <a:rPr lang="en-US" dirty="0"/>
              <a:t>o</a:t>
            </a:r>
            <a:r>
              <a:rPr lang="en-US" dirty="0" smtClean="0"/>
              <a:t>f retirement initiatives to:</a:t>
            </a:r>
          </a:p>
          <a:p>
            <a:pPr lvl="1"/>
            <a:r>
              <a:rPr lang="en-US" dirty="0" smtClean="0"/>
              <a:t>Preserve and extend benefits of DC system</a:t>
            </a:r>
          </a:p>
          <a:p>
            <a:pPr lvl="1"/>
            <a:r>
              <a:rPr lang="en-US" dirty="0" smtClean="0"/>
              <a:t>Protect interests of retirement savers</a:t>
            </a:r>
          </a:p>
          <a:p>
            <a:pPr lvl="1"/>
            <a:r>
              <a:rPr lang="en-US" dirty="0" smtClean="0"/>
              <a:t>Shape ideas, improve existing legislative proposals</a:t>
            </a:r>
          </a:p>
          <a:p>
            <a:pPr lvl="1"/>
            <a:r>
              <a:rPr lang="en-US" dirty="0" smtClean="0"/>
              <a:t>Forestall harmful policies (Harkin proposal, curtailing tax incentives)</a:t>
            </a:r>
          </a:p>
          <a:p>
            <a:pPr lvl="1"/>
            <a:r>
              <a:rPr lang="en-US" dirty="0" smtClean="0"/>
              <a:t>Address growing Capitol Hill interest in revamping, improving DC system</a:t>
            </a:r>
          </a:p>
          <a:p>
            <a:pPr lvl="2"/>
            <a:r>
              <a:rPr lang="en-US" sz="2000" dirty="0" smtClean="0"/>
              <a:t>Senate Finance Chair Hatch’s “SAVE Act”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27,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Enhancing Retirement Plans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8AB9B-E76A-4AE6-A062-4CE68AAB1E3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31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Proactive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227037"/>
          </a:xfrm>
        </p:spPr>
        <p:txBody>
          <a:bodyPr/>
          <a:lstStyle/>
          <a:p>
            <a:r>
              <a:rPr lang="en-US" dirty="0" smtClean="0"/>
              <a:t>Allows ICI to respond quickly, effectively to policymakers</a:t>
            </a:r>
          </a:p>
          <a:p>
            <a:pPr lvl="1"/>
            <a:r>
              <a:rPr lang="en-US" dirty="0" smtClean="0"/>
              <a:t>Members of Congress, staff solicit and value ICI input and buy-in</a:t>
            </a:r>
          </a:p>
          <a:p>
            <a:r>
              <a:rPr lang="en-US" dirty="0" smtClean="0"/>
              <a:t>Enhances our chances of getting a seat at the table</a:t>
            </a:r>
          </a:p>
          <a:p>
            <a:pPr lvl="1"/>
            <a:r>
              <a:rPr lang="en-US" dirty="0" smtClean="0"/>
              <a:t>Those with ideas for improving the system are seen as contributors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Enhancing Retirement Plans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8AB9B-E76A-4AE6-A062-4CE68AAB1E3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474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Selecting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033412"/>
          </a:xfrm>
        </p:spPr>
        <p:txBody>
          <a:bodyPr/>
          <a:lstStyle/>
          <a:p>
            <a:r>
              <a:rPr lang="en-US" dirty="0" smtClean="0"/>
              <a:t>Practical: Bipartisan support, respond to concepts in current bills</a:t>
            </a:r>
          </a:p>
          <a:p>
            <a:r>
              <a:rPr lang="en-US" dirty="0" smtClean="0"/>
              <a:t>Impact: Designed to enhance retirement savings</a:t>
            </a:r>
          </a:p>
          <a:p>
            <a:r>
              <a:rPr lang="en-US" dirty="0" smtClean="0"/>
              <a:t>Thwart harmful ideas: Parry initiatives that harm DC system or favor specific industries</a:t>
            </a:r>
          </a:p>
          <a:p>
            <a:r>
              <a:rPr lang="en-US" dirty="0" smtClean="0"/>
              <a:t>Maintain voluntary system</a:t>
            </a:r>
          </a:p>
          <a:p>
            <a:pPr lvl="1"/>
            <a:r>
              <a:rPr lang="en-US" dirty="0" smtClean="0"/>
              <a:t>Build on strengths and successes of current system</a:t>
            </a:r>
          </a:p>
          <a:p>
            <a:pPr lvl="1"/>
            <a:r>
              <a:rPr lang="en-US" dirty="0" smtClean="0"/>
              <a:t>Consistent with interests of savers, funds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Enhancing Retirement Plans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8AB9B-E76A-4AE6-A062-4CE68AAB1E3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19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Follow Four Broad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2012859"/>
          </a:xfrm>
        </p:spPr>
        <p:txBody>
          <a:bodyPr/>
          <a:lstStyle/>
          <a:p>
            <a:r>
              <a:rPr lang="en-US" dirty="0" smtClean="0"/>
              <a:t>Expand coverage, participation, and savings</a:t>
            </a:r>
          </a:p>
          <a:p>
            <a:r>
              <a:rPr lang="en-US" dirty="0" smtClean="0"/>
              <a:t>Help participants make informed decisions</a:t>
            </a:r>
          </a:p>
          <a:p>
            <a:r>
              <a:rPr lang="en-US" dirty="0" smtClean="0"/>
              <a:t>Permit greater flexibility for participants</a:t>
            </a:r>
          </a:p>
          <a:p>
            <a:r>
              <a:rPr lang="en-US" dirty="0" smtClean="0"/>
              <a:t>Improve plan administration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Enhancing Retirement Plans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8AB9B-E76A-4AE6-A062-4CE68AAB1E3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02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Provisions: Expand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702826"/>
          </a:xfrm>
        </p:spPr>
        <p:txBody>
          <a:bodyPr/>
          <a:lstStyle/>
          <a:p>
            <a:r>
              <a:rPr lang="en-US" dirty="0" smtClean="0"/>
              <a:t>Simpler Plan: Addresses perceived coverage gap</a:t>
            </a:r>
          </a:p>
          <a:p>
            <a:pPr lvl="1"/>
            <a:r>
              <a:rPr lang="en-US" dirty="0" smtClean="0"/>
              <a:t>Similar to Hatch’s “Starter 401(k)”</a:t>
            </a:r>
          </a:p>
          <a:p>
            <a:r>
              <a:rPr lang="en-US" dirty="0" smtClean="0"/>
              <a:t>Targeted Open MEPs</a:t>
            </a:r>
          </a:p>
          <a:p>
            <a:pPr lvl="1"/>
            <a:r>
              <a:rPr lang="en-US" dirty="0" smtClean="0"/>
              <a:t>Broadly supported</a:t>
            </a:r>
          </a:p>
          <a:p>
            <a:pPr lvl="1"/>
            <a:r>
              <a:rPr lang="en-US" dirty="0" smtClean="0"/>
              <a:t>Needs better targeting to reach small employers, ensure legitimacy of arrangement</a:t>
            </a:r>
          </a:p>
          <a:p>
            <a:r>
              <a:rPr lang="en-US" dirty="0" smtClean="0"/>
              <a:t>Nondiscrimination Safe Harbor</a:t>
            </a:r>
          </a:p>
          <a:p>
            <a:pPr lvl="1"/>
            <a:r>
              <a:rPr lang="en-US" dirty="0" smtClean="0"/>
              <a:t>Tweaks existing auto-enrollment safe harbor to improves automated savings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Enhancing Retirement Plans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8AB9B-E76A-4AE6-A062-4CE68AAB1E3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423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Provisions: Informed Decisions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479414"/>
          </a:xfrm>
        </p:spPr>
        <p:txBody>
          <a:bodyPr/>
          <a:lstStyle/>
          <a:p>
            <a:r>
              <a:rPr lang="en-US" dirty="0" smtClean="0"/>
              <a:t>E-Delivery: Modernize disclosure practices</a:t>
            </a:r>
          </a:p>
          <a:p>
            <a:pPr lvl="1"/>
            <a:r>
              <a:rPr lang="en-US" dirty="0" smtClean="0"/>
              <a:t>Improves savers’ user experience</a:t>
            </a:r>
          </a:p>
          <a:p>
            <a:r>
              <a:rPr lang="en-US" dirty="0" smtClean="0"/>
              <a:t>Streamlined Notice Requirements</a:t>
            </a:r>
          </a:p>
          <a:p>
            <a:pPr lvl="1"/>
            <a:r>
              <a:rPr lang="en-US" dirty="0" smtClean="0"/>
              <a:t>Allows more effective disclosure</a:t>
            </a:r>
          </a:p>
          <a:p>
            <a:r>
              <a:rPr lang="en-US" dirty="0" smtClean="0"/>
              <a:t>Participant Education</a:t>
            </a:r>
          </a:p>
          <a:p>
            <a:pPr lvl="1"/>
            <a:r>
              <a:rPr lang="en-US" dirty="0" smtClean="0"/>
              <a:t>Expand IB 96-1 to encourage offering educational resources</a:t>
            </a:r>
          </a:p>
          <a:p>
            <a:pPr lvl="1"/>
            <a:r>
              <a:rPr lang="en-US" dirty="0" smtClean="0"/>
              <a:t>Needlessly entangled with DOL fiduciary rule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Enhancing Retirement Plans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8AB9B-E76A-4AE6-A062-4CE68AAB1E3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47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88702"/>
            <a:ext cx="7772400" cy="886397"/>
          </a:xfrm>
        </p:spPr>
        <p:txBody>
          <a:bodyPr/>
          <a:lstStyle/>
          <a:p>
            <a:r>
              <a:rPr lang="en-US" dirty="0" smtClean="0"/>
              <a:t>Sample Provisions: Participant Flexibility, Administratio</a:t>
            </a:r>
            <a:r>
              <a:rPr lang="en-US" dirty="0"/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436325"/>
          </a:xfrm>
        </p:spPr>
        <p:txBody>
          <a:bodyPr/>
          <a:lstStyle/>
          <a:p>
            <a:r>
              <a:rPr lang="en-US" dirty="0" smtClean="0"/>
              <a:t>Required Minimum Distributions: Raise RMD age to 75</a:t>
            </a:r>
          </a:p>
          <a:p>
            <a:r>
              <a:rPr lang="en-US" dirty="0" smtClean="0"/>
              <a:t>Hardship Withdrawals: Allow contributions after hardship withdrawal </a:t>
            </a:r>
          </a:p>
          <a:p>
            <a:r>
              <a:rPr lang="en-US" dirty="0" smtClean="0"/>
              <a:t>Technical Changes:</a:t>
            </a:r>
          </a:p>
          <a:p>
            <a:pPr lvl="1"/>
            <a:r>
              <a:rPr lang="en-US" dirty="0" smtClean="0"/>
              <a:t>Eliminate unnecessary burdens, let plans function more effectively</a:t>
            </a:r>
          </a:p>
          <a:p>
            <a:pPr lvl="1"/>
            <a:r>
              <a:rPr lang="en-US" dirty="0" smtClean="0"/>
              <a:t>Broad support, little downside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Enhancing Retirement Plans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8AB9B-E76A-4AE6-A062-4CE68AAB1E3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426337"/>
      </p:ext>
    </p:extLst>
  </p:cSld>
  <p:clrMapOvr>
    <a:masterClrMapping/>
  </p:clrMapOvr>
</p:sld>
</file>

<file path=ppt/theme/theme1.xml><?xml version="1.0" encoding="utf-8"?>
<a:theme xmlns:a="http://schemas.openxmlformats.org/drawingml/2006/main" name="ICI blank template 13">
  <a:themeElements>
    <a:clrScheme name="Custom 1">
      <a:dk1>
        <a:srgbClr val="131313"/>
      </a:dk1>
      <a:lt1>
        <a:srgbClr val="8498B2"/>
      </a:lt1>
      <a:dk2>
        <a:srgbClr val="193446"/>
      </a:dk2>
      <a:lt2>
        <a:srgbClr val="EEF3CC"/>
      </a:lt2>
      <a:accent1>
        <a:srgbClr val="990033"/>
      </a:accent1>
      <a:accent2>
        <a:srgbClr val="E1A73A"/>
      </a:accent2>
      <a:accent3>
        <a:srgbClr val="7F9E35"/>
      </a:accent3>
      <a:accent4>
        <a:srgbClr val="0E0E0E"/>
      </a:accent4>
      <a:accent5>
        <a:srgbClr val="2E5673"/>
      </a:accent5>
      <a:accent6>
        <a:srgbClr val="CC9734"/>
      </a:accent6>
      <a:hlink>
        <a:srgbClr val="8498B2"/>
      </a:hlink>
      <a:folHlink>
        <a:srgbClr val="7F9E35"/>
      </a:folHlink>
    </a:clrScheme>
    <a:fontScheme name="2008_ic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lnDef>
  </a:objectDefaults>
  <a:extraClrSchemeLst>
    <a:extraClrScheme>
      <a:clrScheme name="2008_ici 1">
        <a:dk1>
          <a:srgbClr val="000000"/>
        </a:dk1>
        <a:lt1>
          <a:srgbClr val="FFFFFF"/>
        </a:lt1>
        <a:dk2>
          <a:srgbClr val="0000FF"/>
        </a:dk2>
        <a:lt2>
          <a:srgbClr val="FFCC00"/>
        </a:lt2>
        <a:accent1>
          <a:srgbClr val="CC3300"/>
        </a:accent1>
        <a:accent2>
          <a:srgbClr val="FF9900"/>
        </a:accent2>
        <a:accent3>
          <a:srgbClr val="AAAAFF"/>
        </a:accent3>
        <a:accent4>
          <a:srgbClr val="DADADA"/>
        </a:accent4>
        <a:accent5>
          <a:srgbClr val="E2ADAA"/>
        </a:accent5>
        <a:accent6>
          <a:srgbClr val="E78A00"/>
        </a:accent6>
        <a:hlink>
          <a:srgbClr val="99CCFF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ICI blank template 13.thmx</Template>
  <TotalTime>37191</TotalTime>
  <Words>384</Words>
  <Application>Microsoft Office PowerPoint</Application>
  <PresentationFormat>On-screen Show (4:3)</PresentationFormat>
  <Paragraphs>71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ICI blank template 13</vt:lpstr>
      <vt:lpstr>Proposals to Enhance Retirement Plans</vt:lpstr>
      <vt:lpstr>A Proactive Strategy to Enhance Retirement Plans</vt:lpstr>
      <vt:lpstr>Benefits of Proactive Approach</vt:lpstr>
      <vt:lpstr>Criteria for Selecting Proposals</vt:lpstr>
      <vt:lpstr>Proposals Follow Four Broad Themes</vt:lpstr>
      <vt:lpstr>Sample Provisions: Expand Coverage</vt:lpstr>
      <vt:lpstr>Sample Provisions: Informed Decisions </vt:lpstr>
      <vt:lpstr>Sample Provisions: Participant Flexibility, Administration</vt:lpstr>
    </vt:vector>
  </TitlesOfParts>
  <Company>Investment  Company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ealbrigo</dc:creator>
  <cp:lastModifiedBy>mmcnamee</cp:lastModifiedBy>
  <cp:revision>3448</cp:revision>
  <cp:lastPrinted>2014-10-17T12:09:47Z</cp:lastPrinted>
  <dcterms:created xsi:type="dcterms:W3CDTF">2011-01-28T15:28:33Z</dcterms:created>
  <dcterms:modified xsi:type="dcterms:W3CDTF">2015-01-15T05:08:26Z</dcterms:modified>
</cp:coreProperties>
</file>