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52" r:id="rId1"/>
  </p:sldMasterIdLst>
  <p:notesMasterIdLst>
    <p:notesMasterId r:id="rId35"/>
  </p:notesMasterIdLst>
  <p:handoutMasterIdLst>
    <p:handoutMasterId r:id="rId36"/>
  </p:handoutMasterIdLst>
  <p:sldIdLst>
    <p:sldId id="256" r:id="rId2"/>
    <p:sldId id="284" r:id="rId3"/>
    <p:sldId id="283" r:id="rId4"/>
    <p:sldId id="285" r:id="rId5"/>
    <p:sldId id="286" r:id="rId6"/>
    <p:sldId id="287" r:id="rId7"/>
    <p:sldId id="293" r:id="rId8"/>
    <p:sldId id="288" r:id="rId9"/>
    <p:sldId id="296" r:id="rId10"/>
    <p:sldId id="297" r:id="rId11"/>
    <p:sldId id="294" r:id="rId12"/>
    <p:sldId id="295" r:id="rId13"/>
    <p:sldId id="290" r:id="rId14"/>
    <p:sldId id="298" r:id="rId15"/>
    <p:sldId id="299" r:id="rId16"/>
    <p:sldId id="289" r:id="rId17"/>
    <p:sldId id="300" r:id="rId18"/>
    <p:sldId id="303" r:id="rId19"/>
    <p:sldId id="307" r:id="rId20"/>
    <p:sldId id="311" r:id="rId21"/>
    <p:sldId id="312" r:id="rId22"/>
    <p:sldId id="308" r:id="rId23"/>
    <p:sldId id="291" r:id="rId24"/>
    <p:sldId id="305" r:id="rId25"/>
    <p:sldId id="306" r:id="rId26"/>
    <p:sldId id="313" r:id="rId27"/>
    <p:sldId id="310" r:id="rId28"/>
    <p:sldId id="314" r:id="rId29"/>
    <p:sldId id="304" r:id="rId30"/>
    <p:sldId id="292" r:id="rId31"/>
    <p:sldId id="280" r:id="rId32"/>
    <p:sldId id="282" r:id="rId33"/>
    <p:sldId id="281"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384">
          <p15:clr>
            <a:srgbClr val="A4A3A4"/>
          </p15:clr>
        </p15:guide>
        <p15:guide id="2" pos="2832">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A43"/>
    <a:srgbClr val="FAA61A"/>
    <a:srgbClr val="5CBBE6"/>
    <a:srgbClr val="ACB3CF"/>
    <a:srgbClr val="5463AE"/>
    <a:srgbClr val="41336A"/>
    <a:srgbClr val="B29DCE"/>
    <a:srgbClr val="A2CF54"/>
    <a:srgbClr val="77C4E5"/>
    <a:srgbClr val="FDC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0" autoAdjust="0"/>
    <p:restoredTop sz="77273" autoAdjust="0"/>
  </p:normalViewPr>
  <p:slideViewPr>
    <p:cSldViewPr>
      <p:cViewPr varScale="1">
        <p:scale>
          <a:sx n="65" d="100"/>
          <a:sy n="65" d="100"/>
        </p:scale>
        <p:origin x="-3176" y="-96"/>
      </p:cViewPr>
      <p:guideLst>
        <p:guide orient="horz" pos="384"/>
        <p:guide pos="283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dirty="0"/>
          </a:p>
        </p:txBody>
      </p:sp>
      <p:sp>
        <p:nvSpPr>
          <p:cNvPr id="30723"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dirty="0"/>
          </a:p>
        </p:txBody>
      </p:sp>
      <p:sp>
        <p:nvSpPr>
          <p:cNvPr id="30724"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dirty="0"/>
          </a:p>
        </p:txBody>
      </p:sp>
      <p:sp>
        <p:nvSpPr>
          <p:cNvPr id="30725"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532C297-ECB3-44F0-AC01-6DD47DDDADDB}" type="slidenum">
              <a:rPr lang="en-US" altLang="en-US"/>
              <a:pPr>
                <a:defRPr/>
              </a:pPr>
              <a:t>‹#›</a:t>
            </a:fld>
            <a:endParaRPr lang="en-US" altLang="en-US" dirty="0"/>
          </a:p>
        </p:txBody>
      </p:sp>
    </p:spTree>
    <p:extLst>
      <p:ext uri="{BB962C8B-B14F-4D97-AF65-F5344CB8AC3E}">
        <p14:creationId xmlns:p14="http://schemas.microsoft.com/office/powerpoint/2010/main" val="141702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dirty="0"/>
          </a:p>
        </p:txBody>
      </p:sp>
      <p:sp>
        <p:nvSpPr>
          <p:cNvPr id="32771"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2774"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dirty="0"/>
          </a:p>
        </p:txBody>
      </p:sp>
      <p:sp>
        <p:nvSpPr>
          <p:cNvPr id="32775"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D18555-5996-419D-9B59-9D23B65E0A34}" type="slidenum">
              <a:rPr lang="en-US" altLang="en-US"/>
              <a:pPr>
                <a:defRPr/>
              </a:pPr>
              <a:t>‹#›</a:t>
            </a:fld>
            <a:endParaRPr lang="en-US" altLang="en-US" dirty="0"/>
          </a:p>
        </p:txBody>
      </p:sp>
    </p:spTree>
    <p:extLst>
      <p:ext uri="{BB962C8B-B14F-4D97-AF65-F5344CB8AC3E}">
        <p14:creationId xmlns:p14="http://schemas.microsoft.com/office/powerpoint/2010/main" val="34331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D53AFC-4598-4DC0-94B0-1523E39194BD}" type="slidenum">
              <a:rPr lang="en-US" altLang="en-US" smtClean="0"/>
              <a:pPr>
                <a:spcBef>
                  <a:spcPct val="0"/>
                </a:spcBef>
              </a:pPr>
              <a:t>1</a:t>
            </a:fld>
            <a:endParaRPr lang="en-US" alt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32792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r>
              <a:rPr lang="en-US" baseline="0" dirty="0" smtClean="0"/>
              <a:t> see Hand Out example.</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15</a:t>
            </a:fld>
            <a:endParaRPr lang="en-US" altLang="en-US" dirty="0"/>
          </a:p>
        </p:txBody>
      </p:sp>
    </p:spTree>
    <p:extLst>
      <p:ext uri="{BB962C8B-B14F-4D97-AF65-F5344CB8AC3E}">
        <p14:creationId xmlns:p14="http://schemas.microsoft.com/office/powerpoint/2010/main" val="6376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dealing with multiple business channels, consistent response is not only necessary but crucial</a:t>
            </a:r>
            <a:r>
              <a:rPr lang="en-US" baseline="0" dirty="0" smtClean="0"/>
              <a:t> to our business.  Uniform response is UNEMOTIONAL.</a:t>
            </a:r>
            <a:endParaRPr lang="en-US" dirty="0" smtClean="0"/>
          </a:p>
          <a:p>
            <a:endParaRPr lang="en-US" dirty="0" smtClean="0"/>
          </a:p>
          <a:p>
            <a:r>
              <a:rPr lang="en-US" dirty="0" smtClean="0"/>
              <a:t>All representatives must answer the consumers’ questions or</a:t>
            </a:r>
            <a:r>
              <a:rPr lang="en-US" baseline="0" dirty="0" smtClean="0"/>
              <a:t> direct them somewhere to find the information.</a:t>
            </a:r>
          </a:p>
          <a:p>
            <a:endParaRPr lang="en-US" baseline="0" dirty="0" smtClean="0"/>
          </a:p>
          <a:p>
            <a:r>
              <a:rPr lang="en-US" baseline="0" dirty="0" smtClean="0"/>
              <a:t>But more importantly, “What does the consumer want from us?” – Understanding, compensation, attention, help?</a:t>
            </a:r>
          </a:p>
          <a:p>
            <a:endParaRPr lang="en-US" baseline="0" dirty="0" smtClean="0"/>
          </a:p>
          <a:p>
            <a:r>
              <a:rPr lang="en-US" baseline="0" dirty="0" smtClean="0"/>
              <a:t>Is there an emotion present like disappointment, frustration, delight, proud of their actions.  If so, ADDRESS IT!</a:t>
            </a:r>
          </a:p>
          <a:p>
            <a:endParaRPr lang="en-US" baseline="0" dirty="0" smtClean="0"/>
          </a:p>
          <a:p>
            <a:r>
              <a:rPr lang="en-US" baseline="0" dirty="0" smtClean="0"/>
              <a:t>Picture the consumer being your child, parent or grandparent.  Would your response change?  What if your response was out there on social media?  Would you feel as if this was the best response you could provide?</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18</a:t>
            </a:fld>
            <a:endParaRPr lang="en-US" altLang="en-US" dirty="0"/>
          </a:p>
        </p:txBody>
      </p:sp>
    </p:spTree>
    <p:extLst>
      <p:ext uri="{BB962C8B-B14F-4D97-AF65-F5344CB8AC3E}">
        <p14:creationId xmlns:p14="http://schemas.microsoft.com/office/powerpoint/2010/main" val="27745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 I have some others examples</a:t>
            </a:r>
            <a:r>
              <a:rPr lang="en-US" baseline="0" dirty="0" smtClean="0"/>
              <a:t> of social engagement in Hand Outs.</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19</a:t>
            </a:fld>
            <a:endParaRPr lang="en-US" altLang="en-US" dirty="0"/>
          </a:p>
        </p:txBody>
      </p:sp>
    </p:spTree>
    <p:extLst>
      <p:ext uri="{BB962C8B-B14F-4D97-AF65-F5344CB8AC3E}">
        <p14:creationId xmlns:p14="http://schemas.microsoft.com/office/powerpoint/2010/main" val="372142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friend showed you a piece of art they have been working on for months, would your response be</a:t>
            </a:r>
            <a:r>
              <a:rPr lang="en-US" baseline="0" dirty="0" smtClean="0"/>
              <a:t> “Thank you for letting me know you completed your picture.”  or Would you say “WOW---that’s amazing!”</a:t>
            </a:r>
          </a:p>
          <a:p>
            <a:endParaRPr lang="en-US" baseline="0" dirty="0" smtClean="0"/>
          </a:p>
          <a:p>
            <a:r>
              <a:rPr lang="en-US" baseline="0" dirty="0" smtClean="0"/>
              <a:t>What do you think your friend wants in return from you?  </a:t>
            </a:r>
          </a:p>
          <a:p>
            <a:endParaRPr lang="en-US" baseline="0" dirty="0" smtClean="0"/>
          </a:p>
          <a:p>
            <a:r>
              <a:rPr lang="en-US" baseline="0" dirty="0" smtClean="0"/>
              <a:t>Our template for complimentary emails says “Your kind comments tickle us pink.  Of all the reasons people get in touch with us, it makes us most happy to know we touch the lives of others.”  Is this bad?  Could we have used this?  But would it work in the scenario I just showed you?</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22</a:t>
            </a:fld>
            <a:endParaRPr lang="en-US" altLang="en-US" dirty="0"/>
          </a:p>
        </p:txBody>
      </p:sp>
    </p:spTree>
    <p:extLst>
      <p:ext uri="{BB962C8B-B14F-4D97-AF65-F5344CB8AC3E}">
        <p14:creationId xmlns:p14="http://schemas.microsoft.com/office/powerpoint/2010/main" val="418591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FF0000"/>
                </a:solidFill>
              </a:rPr>
              <a:t>LESLIE</a:t>
            </a:r>
          </a:p>
          <a:p>
            <a:pPr marL="0" indent="0">
              <a:buNone/>
            </a:pPr>
            <a:r>
              <a:rPr lang="en-US" sz="1200" dirty="0" smtClean="0">
                <a:solidFill>
                  <a:srgbClr val="FF0000"/>
                </a:solidFill>
              </a:rPr>
              <a:t>Show Hawaiian Airlines style guide TOC </a:t>
            </a:r>
          </a:p>
          <a:p>
            <a:pPr marL="0" indent="0">
              <a:buNone/>
            </a:pPr>
            <a:r>
              <a:rPr lang="en-US" sz="1200" dirty="0" smtClean="0">
                <a:solidFill>
                  <a:srgbClr val="FF0000"/>
                </a:solidFill>
              </a:rPr>
              <a:t>Talk about how Hawaiian uses its style guide</a:t>
            </a:r>
          </a:p>
          <a:p>
            <a:pPr marL="0" indent="0">
              <a:buNone/>
            </a:pPr>
            <a:r>
              <a:rPr lang="en-US" sz="1200" smtClean="0">
                <a:solidFill>
                  <a:srgbClr val="FF0000"/>
                </a:solidFill>
              </a:rPr>
              <a:t>Mention E</a:t>
            </a:r>
            <a:r>
              <a:rPr lang="en-US" sz="1200" dirty="0" smtClean="0">
                <a:solidFill>
                  <a:srgbClr val="FF0000"/>
                </a:solidFill>
              </a:rPr>
              <a:t>-WRITE quality forms for email, chat, and social </a:t>
            </a:r>
          </a:p>
          <a:p>
            <a:pPr marL="0" indent="0">
              <a:buNone/>
            </a:pPr>
            <a:r>
              <a:rPr lang="en-US" sz="1200" dirty="0" smtClean="0">
                <a:solidFill>
                  <a:srgbClr val="FF0000"/>
                </a:solidFill>
              </a:rPr>
              <a:t>Talk about how to customize those forms to help maintain consistent tone across channels</a:t>
            </a:r>
          </a:p>
          <a:p>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25</a:t>
            </a:fld>
            <a:endParaRPr lang="en-US" altLang="en-US" dirty="0"/>
          </a:p>
        </p:txBody>
      </p:sp>
    </p:spTree>
    <p:extLst>
      <p:ext uri="{BB962C8B-B14F-4D97-AF65-F5344CB8AC3E}">
        <p14:creationId xmlns:p14="http://schemas.microsoft.com/office/powerpoint/2010/main" val="178417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Explain why you prepared Crayola's How You Say It Guide and how you expect agents to use it</a:t>
            </a:r>
          </a:p>
          <a:p>
            <a:r>
              <a:rPr lang="en-US" sz="1200" dirty="0" smtClean="0">
                <a:solidFill>
                  <a:srgbClr val="FF0000"/>
                </a:solidFill>
              </a:rPr>
              <a:t>Show the How You Say It Guide (portions of it or all of it – up to you) </a:t>
            </a:r>
          </a:p>
          <a:p>
            <a:r>
              <a:rPr lang="en-US" sz="1200" dirty="0" smtClean="0">
                <a:solidFill>
                  <a:srgbClr val="FF0000"/>
                </a:solidFill>
              </a:rPr>
              <a:t>Talk about Crayola's quality monitoring plan/tool</a:t>
            </a:r>
          </a:p>
          <a:p>
            <a:r>
              <a:rPr lang="en-US" sz="1200" dirty="0" smtClean="0">
                <a:solidFill>
                  <a:srgbClr val="FF0000"/>
                </a:solidFill>
              </a:rPr>
              <a:t>Show the quality monitoring tool, or portions of it</a:t>
            </a:r>
          </a:p>
          <a:p>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27</a:t>
            </a:fld>
            <a:endParaRPr lang="en-US" altLang="en-US" dirty="0"/>
          </a:p>
        </p:txBody>
      </p:sp>
    </p:spTree>
    <p:extLst>
      <p:ext uri="{BB962C8B-B14F-4D97-AF65-F5344CB8AC3E}">
        <p14:creationId xmlns:p14="http://schemas.microsoft.com/office/powerpoint/2010/main" val="409589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Coupled with this training tool is our quality monitoring tool. </a:t>
            </a:r>
            <a:r>
              <a:rPr lang="en-US" sz="1200" baseline="0" dirty="0" smtClean="0">
                <a:solidFill>
                  <a:srgbClr val="FF0000"/>
                </a:solidFill>
              </a:rPr>
              <a:t> Monitoring tool helps us zone in on Finesse skills and talk about components of relationship building.  See our whole form in the hand outs.</a:t>
            </a:r>
            <a:endParaRPr lang="en-US" sz="12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29</a:t>
            </a:fld>
            <a:endParaRPr lang="en-US" altLang="en-US" dirty="0"/>
          </a:p>
        </p:txBody>
      </p:sp>
    </p:spTree>
    <p:extLst>
      <p:ext uri="{BB962C8B-B14F-4D97-AF65-F5344CB8AC3E}">
        <p14:creationId xmlns:p14="http://schemas.microsoft.com/office/powerpoint/2010/main" val="36422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891FE2-8050-412D-B4C0-BC5F632E9A0F}" type="slidenum">
              <a:rPr lang="en-US" altLang="en-US" smtClean="0"/>
              <a:pPr>
                <a:spcBef>
                  <a:spcPct val="0"/>
                </a:spcBef>
              </a:pPr>
              <a:t>31</a:t>
            </a:fld>
            <a:endParaRPr lang="en-US" altLang="en-US"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dirty="0" smtClean="0"/>
              <a:t>We</a:t>
            </a:r>
            <a:r>
              <a:rPr lang="en-US" altLang="en-US" baseline="0" dirty="0" smtClean="0"/>
              <a:t> talk A LOT about emotional connections, and I take opportunities to show them when they present themselves.</a:t>
            </a:r>
            <a:endParaRPr lang="en-US" altLang="en-US" dirty="0" smtClean="0"/>
          </a:p>
        </p:txBody>
      </p:sp>
    </p:spTree>
    <p:extLst>
      <p:ext uri="{BB962C8B-B14F-4D97-AF65-F5344CB8AC3E}">
        <p14:creationId xmlns:p14="http://schemas.microsoft.com/office/powerpoint/2010/main" val="365054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 will lead brief</a:t>
            </a:r>
            <a:r>
              <a:rPr lang="en-US" baseline="0" dirty="0" smtClean="0"/>
              <a:t> planning activity here</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32</a:t>
            </a:fld>
            <a:endParaRPr lang="en-US" altLang="en-US" dirty="0"/>
          </a:p>
        </p:txBody>
      </p:sp>
    </p:spTree>
    <p:extLst>
      <p:ext uri="{BB962C8B-B14F-4D97-AF65-F5344CB8AC3E}">
        <p14:creationId xmlns:p14="http://schemas.microsoft.com/office/powerpoint/2010/main" val="15130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98ABD0-E4EE-4160-8D7F-9856B9C65685}" type="slidenum">
              <a:rPr lang="en-US" altLang="en-US" smtClean="0"/>
              <a:pPr>
                <a:spcBef>
                  <a:spcPct val="0"/>
                </a:spcBef>
              </a:pPr>
              <a:t>33</a:t>
            </a:fld>
            <a:endParaRPr lang="en-US"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1424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http://ewriteonline.com/</a:t>
            </a:r>
          </a:p>
          <a:p>
            <a:pPr>
              <a:defRPr/>
            </a:pPr>
            <a:r>
              <a:rPr lang="en-US" dirty="0" smtClean="0"/>
              <a:t>http://ewriteonline.com/category/writing-matters/</a:t>
            </a:r>
            <a:endParaRPr lang="en-US" dirty="0"/>
          </a:p>
        </p:txBody>
      </p:sp>
      <p:sp>
        <p:nvSpPr>
          <p:cNvPr id="4" name="Slide Number Placeholder 3"/>
          <p:cNvSpPr>
            <a:spLocks noGrp="1"/>
          </p:cNvSpPr>
          <p:nvPr>
            <p:ph type="sldNum" sz="quarter" idx="5"/>
          </p:nvPr>
        </p:nvSpPr>
        <p:spPr/>
        <p:txBody>
          <a:bodyPr/>
          <a:lstStyle/>
          <a:p>
            <a:pPr>
              <a:defRPr/>
            </a:pPr>
            <a:fld id="{64FC5D33-6AE8-0B47-9483-AB11A5A0E155}" type="slidenum">
              <a:rPr lang="en-US" smtClean="0"/>
              <a:pPr>
                <a:defRPr/>
              </a:pPr>
              <a:t>2</a:t>
            </a:fld>
            <a:endParaRPr lang="en-US" dirty="0"/>
          </a:p>
        </p:txBody>
      </p:sp>
    </p:spTree>
    <p:extLst>
      <p:ext uri="{BB962C8B-B14F-4D97-AF65-F5344CB8AC3E}">
        <p14:creationId xmlns:p14="http://schemas.microsoft.com/office/powerpoint/2010/main" val="7661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am I most passionate about in my role---consumer</a:t>
            </a:r>
            <a:r>
              <a:rPr lang="en-US" baseline="0" dirty="0" smtClean="0"/>
              <a:t> experiences.  </a:t>
            </a:r>
            <a:r>
              <a:rPr lang="en-US" dirty="0" smtClean="0"/>
              <a:t>I believe a positive consumer experience originates</a:t>
            </a:r>
            <a:r>
              <a:rPr lang="en-US" baseline="0" dirty="0" smtClean="0"/>
              <a:t> from an emotional connection.  </a:t>
            </a:r>
          </a:p>
          <a:p>
            <a:endParaRPr lang="en-US" baseline="0" dirty="0" smtClean="0"/>
          </a:p>
          <a:p>
            <a:r>
              <a:rPr lang="en-US" baseline="0" dirty="0" smtClean="0"/>
              <a:t>Challenge for us as front line staff and management is how do we make every contact sound like the first contact.  How do we make it sound as if we haven’t heard that request or complaint a least 50 times this week alone?</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3</a:t>
            </a:fld>
            <a:endParaRPr lang="en-US" altLang="en-US" dirty="0"/>
          </a:p>
        </p:txBody>
      </p:sp>
    </p:spTree>
    <p:extLst>
      <p:ext uri="{BB962C8B-B14F-4D97-AF65-F5344CB8AC3E}">
        <p14:creationId xmlns:p14="http://schemas.microsoft.com/office/powerpoint/2010/main" val="104378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Crayola has participated in many E-Write presentations</a:t>
            </a:r>
            <a:r>
              <a:rPr lang="en-US" baseline="0" dirty="0" smtClean="0"/>
              <a:t> and webinars and have benefitted from Leslie’s teachings.   We have created training programs from the learnings and used these insights to develop coaching programs that focused on building connections with consumers.</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4</a:t>
            </a:fld>
            <a:endParaRPr lang="en-US" altLang="en-US" dirty="0"/>
          </a:p>
        </p:txBody>
      </p:sp>
    </p:spTree>
    <p:extLst>
      <p:ext uri="{BB962C8B-B14F-4D97-AF65-F5344CB8AC3E}">
        <p14:creationId xmlns:p14="http://schemas.microsoft.com/office/powerpoint/2010/main" val="16459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2015</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5</a:t>
            </a:fld>
            <a:endParaRPr lang="en-US" altLang="en-US" dirty="0"/>
          </a:p>
        </p:txBody>
      </p:sp>
    </p:spTree>
    <p:extLst>
      <p:ext uri="{BB962C8B-B14F-4D97-AF65-F5344CB8AC3E}">
        <p14:creationId xmlns:p14="http://schemas.microsoft.com/office/powerpoint/2010/main" val="320651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 TO PROVIDE EXAMPLES:</a:t>
            </a:r>
            <a:r>
              <a:rPr lang="en-US" baseline="0" dirty="0" smtClean="0"/>
              <a:t> </a:t>
            </a:r>
            <a:r>
              <a:rPr lang="en-US" dirty="0" smtClean="0"/>
              <a:t>This is the icebreaker activity about customer service writing that sound robotic</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7</a:t>
            </a:fld>
            <a:endParaRPr lang="en-US" altLang="en-US" dirty="0"/>
          </a:p>
        </p:txBody>
      </p:sp>
    </p:spTree>
    <p:extLst>
      <p:ext uri="{BB962C8B-B14F-4D97-AF65-F5344CB8AC3E}">
        <p14:creationId xmlns:p14="http://schemas.microsoft.com/office/powerpoint/2010/main" val="385178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training</a:t>
            </a:r>
            <a:r>
              <a:rPr lang="en-US" baseline="0" dirty="0" smtClean="0"/>
              <a:t> representatives, we coach a “Good/Better/Best” approach.  Our templates are good—there is nothing wrong with them.  They can be used when necessary, and a consumer may not notice the email wasn’t written directly for them.</a:t>
            </a:r>
          </a:p>
          <a:p>
            <a:endParaRPr lang="en-US" baseline="0" dirty="0" smtClean="0"/>
          </a:p>
          <a:p>
            <a:r>
              <a:rPr lang="en-US" baseline="0" dirty="0" smtClean="0"/>
              <a:t>Often amused by CSAT results when consumers would say “I got a canned response from the company.”  Did they really not know their request was only 1 of 157,000?  The answer is NO…they didn’t.  So how can we make it sound like theirs is the ONLY one, and more importantly, their business is the only business that matters to us.</a:t>
            </a:r>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11</a:t>
            </a:fld>
            <a:endParaRPr lang="en-US" altLang="en-US" dirty="0"/>
          </a:p>
        </p:txBody>
      </p:sp>
    </p:spTree>
    <p:extLst>
      <p:ext uri="{BB962C8B-B14F-4D97-AF65-F5344CB8AC3E}">
        <p14:creationId xmlns:p14="http://schemas.microsoft.com/office/powerpoint/2010/main" val="266078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Leslie---see examples in Hand Outs.</a:t>
            </a:r>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12</a:t>
            </a:fld>
            <a:endParaRPr lang="en-US" altLang="en-US" dirty="0"/>
          </a:p>
        </p:txBody>
      </p:sp>
    </p:spTree>
    <p:extLst>
      <p:ext uri="{BB962C8B-B14F-4D97-AF65-F5344CB8AC3E}">
        <p14:creationId xmlns:p14="http://schemas.microsoft.com/office/powerpoint/2010/main" val="284632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D18555-5996-419D-9B59-9D23B65E0A34}" type="slidenum">
              <a:rPr lang="en-US" altLang="en-US" smtClean="0"/>
              <a:pPr>
                <a:defRPr/>
              </a:pPr>
              <a:t>14</a:t>
            </a:fld>
            <a:endParaRPr lang="en-US" altLang="en-US" dirty="0"/>
          </a:p>
        </p:txBody>
      </p:sp>
    </p:spTree>
    <p:extLst>
      <p:ext uri="{BB962C8B-B14F-4D97-AF65-F5344CB8AC3E}">
        <p14:creationId xmlns:p14="http://schemas.microsoft.com/office/powerpoint/2010/main" val="75891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2" name="Group 21"/>
          <p:cNvGrpSpPr/>
          <p:nvPr userDrawn="1"/>
        </p:nvGrpSpPr>
        <p:grpSpPr>
          <a:xfrm flipH="1">
            <a:off x="-775986" y="4367213"/>
            <a:ext cx="5943600" cy="3396504"/>
            <a:chOff x="3733800" y="-1072777"/>
            <a:chExt cx="5943600" cy="3396504"/>
          </a:xfrm>
        </p:grpSpPr>
        <p:sp>
          <p:nvSpPr>
            <p:cNvPr id="23" name="Oval 22"/>
            <p:cNvSpPr/>
            <p:nvPr userDrawn="1"/>
          </p:nvSpPr>
          <p:spPr>
            <a:xfrm>
              <a:off x="5735854" y="-427213"/>
              <a:ext cx="1642023" cy="1642023"/>
            </a:xfrm>
            <a:prstGeom prst="ellipse">
              <a:avLst/>
            </a:prstGeom>
            <a:solidFill>
              <a:srgbClr val="97CA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userDrawn="1"/>
          </p:nvSpPr>
          <p:spPr>
            <a:xfrm>
              <a:off x="6668811" y="-1072777"/>
              <a:ext cx="3008589" cy="3008589"/>
            </a:xfrm>
            <a:prstGeom prst="ellipse">
              <a:avLst/>
            </a:prstGeom>
            <a:solidFill>
              <a:srgbClr val="5CBBE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6367967" y="970613"/>
              <a:ext cx="1120874" cy="1120874"/>
            </a:xfrm>
            <a:prstGeom prst="ellipse">
              <a:avLst/>
            </a:prstGeom>
            <a:solidFill>
              <a:srgbClr val="FAA61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5396559" y="481474"/>
              <a:ext cx="725792" cy="725792"/>
            </a:xfrm>
            <a:prstGeom prst="ellipse">
              <a:avLst/>
            </a:prstGeom>
            <a:solidFill>
              <a:srgbClr val="5463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3733800" y="336880"/>
              <a:ext cx="1986847" cy="1986847"/>
            </a:xfrm>
            <a:prstGeom prst="ellipse">
              <a:avLst/>
            </a:prstGeom>
            <a:solidFill>
              <a:srgbClr val="ACB3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39" y="191967"/>
            <a:ext cx="3454939" cy="1333234"/>
          </a:xfrm>
          <a:prstGeom prst="rect">
            <a:avLst/>
          </a:prstGeom>
        </p:spPr>
      </p:pic>
      <p:grpSp>
        <p:nvGrpSpPr>
          <p:cNvPr id="4" name="Group 3"/>
          <p:cNvGrpSpPr/>
          <p:nvPr userDrawn="1"/>
        </p:nvGrpSpPr>
        <p:grpSpPr>
          <a:xfrm>
            <a:off x="3733800" y="-1072777"/>
            <a:ext cx="5943600" cy="3396504"/>
            <a:chOff x="3733800" y="-1072777"/>
            <a:chExt cx="5943600" cy="3396504"/>
          </a:xfrm>
        </p:grpSpPr>
        <p:sp>
          <p:nvSpPr>
            <p:cNvPr id="19" name="Oval 18"/>
            <p:cNvSpPr/>
            <p:nvPr userDrawn="1"/>
          </p:nvSpPr>
          <p:spPr>
            <a:xfrm>
              <a:off x="5735854" y="-427213"/>
              <a:ext cx="1642023" cy="1642023"/>
            </a:xfrm>
            <a:prstGeom prst="ellipse">
              <a:avLst/>
            </a:prstGeom>
            <a:solidFill>
              <a:srgbClr val="97CA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userDrawn="1"/>
          </p:nvSpPr>
          <p:spPr>
            <a:xfrm>
              <a:off x="6668811" y="-1072777"/>
              <a:ext cx="3008589" cy="3008589"/>
            </a:xfrm>
            <a:prstGeom prst="ellipse">
              <a:avLst/>
            </a:prstGeom>
            <a:solidFill>
              <a:srgbClr val="5CBBE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367967" y="970613"/>
              <a:ext cx="1120874" cy="1120874"/>
            </a:xfrm>
            <a:prstGeom prst="ellipse">
              <a:avLst/>
            </a:prstGeom>
            <a:solidFill>
              <a:srgbClr val="FAA61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396559" y="481474"/>
              <a:ext cx="725792" cy="725792"/>
            </a:xfrm>
            <a:prstGeom prst="ellipse">
              <a:avLst/>
            </a:prstGeom>
            <a:solidFill>
              <a:srgbClr val="5463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userDrawn="1"/>
          </p:nvSpPr>
          <p:spPr>
            <a:xfrm>
              <a:off x="3733800" y="336880"/>
              <a:ext cx="1986847" cy="1986847"/>
            </a:xfrm>
            <a:prstGeom prst="ellipse">
              <a:avLst/>
            </a:prstGeom>
            <a:solidFill>
              <a:srgbClr val="ACB3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a:spLocks noChangeArrowheads="1"/>
          </p:cNvSpPr>
          <p:nvPr userDrawn="1"/>
        </p:nvSpPr>
        <p:spPr bwMode="auto">
          <a:xfrm>
            <a:off x="4989513" y="625475"/>
            <a:ext cx="3886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r" eaLnBrk="1" hangingPunct="1">
              <a:defRPr/>
            </a:pPr>
            <a:endParaRPr lang="en-US" altLang="en-US" sz="2200" b="1" dirty="0" smtClean="0">
              <a:solidFill>
                <a:schemeClr val="tx2"/>
              </a:solidFill>
              <a:latin typeface="Verdana" pitchFamily="34" charset="0"/>
            </a:endParaRPr>
          </a:p>
        </p:txBody>
      </p:sp>
      <p:sp>
        <p:nvSpPr>
          <p:cNvPr id="6" name="Rectangle 5"/>
          <p:cNvSpPr>
            <a:spLocks noChangeArrowheads="1"/>
          </p:cNvSpPr>
          <p:nvPr userDrawn="1"/>
        </p:nvSpPr>
        <p:spPr bwMode="auto">
          <a:xfrm>
            <a:off x="4984750" y="1182688"/>
            <a:ext cx="38862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eaLnBrk="1" hangingPunct="1">
              <a:spcBef>
                <a:spcPct val="20000"/>
              </a:spcBef>
              <a:buSzPct val="45000"/>
              <a:defRPr/>
            </a:pPr>
            <a:endParaRPr lang="en-US" altLang="en-US" sz="1600" dirty="0" smtClean="0">
              <a:latin typeface="Verdana" pitchFamily="34" charset="0"/>
            </a:endParaRPr>
          </a:p>
        </p:txBody>
      </p:sp>
      <p:sp>
        <p:nvSpPr>
          <p:cNvPr id="7" name="Rectangle 19"/>
          <p:cNvSpPr>
            <a:spLocks noChangeArrowheads="1"/>
          </p:cNvSpPr>
          <p:nvPr userDrawn="1"/>
        </p:nvSpPr>
        <p:spPr bwMode="auto">
          <a:xfrm>
            <a:off x="4989513" y="625475"/>
            <a:ext cx="3886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r" eaLnBrk="1" hangingPunct="1">
              <a:defRPr/>
            </a:pPr>
            <a:endParaRPr lang="en-US" altLang="en-US" sz="2200" b="1" dirty="0" smtClean="0">
              <a:solidFill>
                <a:schemeClr val="tx2"/>
              </a:solidFill>
              <a:latin typeface="Verdana" pitchFamily="34" charset="0"/>
            </a:endParaRPr>
          </a:p>
        </p:txBody>
      </p:sp>
      <p:sp>
        <p:nvSpPr>
          <p:cNvPr id="176166" name="Rectangle 38"/>
          <p:cNvSpPr>
            <a:spLocks noGrp="1" noChangeArrowheads="1"/>
          </p:cNvSpPr>
          <p:nvPr userDrawn="1">
            <p:ph type="ctrTitle" sz="quarter"/>
          </p:nvPr>
        </p:nvSpPr>
        <p:spPr>
          <a:xfrm>
            <a:off x="457200" y="2514600"/>
            <a:ext cx="8229600" cy="1071563"/>
          </a:xfrm>
        </p:spPr>
        <p:txBody>
          <a:bodyPr/>
          <a:lstStyle>
            <a:lvl1pPr algn="l">
              <a:lnSpc>
                <a:spcPct val="130000"/>
              </a:lnSpc>
              <a:defRPr sz="3500" b="0">
                <a:solidFill>
                  <a:srgbClr val="41336A"/>
                </a:solidFill>
                <a:latin typeface="Arvo" panose="02000000000000000000" pitchFamily="2" charset="0"/>
              </a:defRPr>
            </a:lvl1pPr>
          </a:lstStyle>
          <a:p>
            <a:pPr lvl="0"/>
            <a:r>
              <a:rPr lang="en-US" altLang="en-US" noProof="0" dirty="0" smtClean="0"/>
              <a:t>Presentation Title</a:t>
            </a:r>
            <a:br>
              <a:rPr lang="en-US" altLang="en-US" noProof="0" dirty="0" smtClean="0"/>
            </a:br>
            <a:r>
              <a:rPr lang="en-US" altLang="en-US" noProof="0" dirty="0" smtClean="0"/>
              <a:t>Second Line of title</a:t>
            </a:r>
          </a:p>
        </p:txBody>
      </p:sp>
      <p:sp>
        <p:nvSpPr>
          <p:cNvPr id="176168" name="Rectangle 40"/>
          <p:cNvSpPr>
            <a:spLocks noGrp="1" noChangeArrowheads="1"/>
          </p:cNvSpPr>
          <p:nvPr userDrawn="1">
            <p:ph type="subTitle" sz="quarter" idx="1" hasCustomPrompt="1"/>
          </p:nvPr>
        </p:nvSpPr>
        <p:spPr>
          <a:xfrm>
            <a:off x="3962400" y="4367213"/>
            <a:ext cx="4724400" cy="990600"/>
          </a:xfrm>
        </p:spPr>
        <p:txBody>
          <a:bodyPr/>
          <a:lstStyle>
            <a:lvl1pPr marL="0" indent="0" algn="r">
              <a:lnSpc>
                <a:spcPct val="80000"/>
              </a:lnSpc>
              <a:buFontTx/>
              <a:buNone/>
              <a:defRPr b="0" i="0">
                <a:solidFill>
                  <a:srgbClr val="41336A"/>
                </a:solidFill>
                <a:latin typeface="Source Sans Pro" panose="020B0503030403020204" pitchFamily="34" charset="0"/>
              </a:defRPr>
            </a:lvl1pPr>
          </a:lstStyle>
          <a:p>
            <a:pPr lvl="0"/>
            <a:r>
              <a:rPr lang="en-US" altLang="en-US" noProof="0" dirty="0" smtClean="0"/>
              <a:t>Speaker</a:t>
            </a:r>
          </a:p>
          <a:p>
            <a:pPr lvl="0"/>
            <a:r>
              <a:rPr lang="en-US" altLang="en-US" noProof="0" dirty="0" smtClean="0"/>
              <a:t>Title</a:t>
            </a:r>
          </a:p>
          <a:p>
            <a:pPr lvl="0"/>
            <a:r>
              <a:rPr lang="en-US" altLang="en-US" noProof="0" dirty="0" smtClean="0"/>
              <a:t>Company Name</a:t>
            </a:r>
          </a:p>
        </p:txBody>
      </p:sp>
    </p:spTree>
    <p:extLst>
      <p:ext uri="{BB962C8B-B14F-4D97-AF65-F5344CB8AC3E}">
        <p14:creationId xmlns:p14="http://schemas.microsoft.com/office/powerpoint/2010/main" val="423916744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887949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1526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3055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926278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381000" y="11430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143000"/>
            <a:ext cx="4076700" cy="5181600"/>
          </a:xfrm>
        </p:spPr>
        <p:txBody>
          <a:bodyPr/>
          <a:lstStyle/>
          <a:p>
            <a:pPr lvl="0"/>
            <a:endParaRPr lang="en-US" noProof="0" dirty="0" smtClean="0"/>
          </a:p>
        </p:txBody>
      </p:sp>
    </p:spTree>
    <p:extLst>
      <p:ext uri="{BB962C8B-B14F-4D97-AF65-F5344CB8AC3E}">
        <p14:creationId xmlns:p14="http://schemas.microsoft.com/office/powerpoint/2010/main" val="223943053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152400" y="76200"/>
            <a:ext cx="8839200" cy="838200"/>
          </a:xfrm>
        </p:spPr>
        <p:txBody>
          <a:bodyPr/>
          <a:lstStyle>
            <a:lvl1pPr algn="l">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25410117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91509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380249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1365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604036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5514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56110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16088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userDrawn="1"/>
        </p:nvSpPr>
        <p:spPr>
          <a:xfrm>
            <a:off x="9525" y="0"/>
            <a:ext cx="9144000" cy="990600"/>
          </a:xfrm>
          <a:prstGeom prst="rect">
            <a:avLst/>
          </a:prstGeom>
          <a:gradFill flip="none" rotWithShape="1">
            <a:gsLst>
              <a:gs pos="0">
                <a:srgbClr val="4F5EA0"/>
              </a:gs>
              <a:gs pos="19000">
                <a:srgbClr val="959FCB"/>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7" name="Rectangle 3"/>
          <p:cNvSpPr>
            <a:spLocks noGrp="1" noChangeArrowheads="1"/>
          </p:cNvSpPr>
          <p:nvPr>
            <p:ph type="title"/>
          </p:nvPr>
        </p:nvSpPr>
        <p:spPr bwMode="auto">
          <a:xfrm>
            <a:off x="152400" y="7620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4"/>
          <p:cNvSpPr>
            <a:spLocks noGrp="1" noChangeArrowheads="1"/>
          </p:cNvSpPr>
          <p:nvPr>
            <p:ph type="body" idx="1"/>
          </p:nvPr>
        </p:nvSpPr>
        <p:spPr bwMode="auto">
          <a:xfrm>
            <a:off x="381000" y="11430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3" name="Group 2"/>
          <p:cNvGrpSpPr/>
          <p:nvPr userDrawn="1"/>
        </p:nvGrpSpPr>
        <p:grpSpPr>
          <a:xfrm>
            <a:off x="1851867" y="6519736"/>
            <a:ext cx="2754199" cy="261937"/>
            <a:chOff x="146163" y="6477000"/>
            <a:chExt cx="2754199" cy="261937"/>
          </a:xfrm>
        </p:grpSpPr>
        <p:sp>
          <p:nvSpPr>
            <p:cNvPr id="1046" name="TextBox 25"/>
            <p:cNvSpPr txBox="1">
              <a:spLocks noChangeArrowheads="1"/>
            </p:cNvSpPr>
            <p:nvPr/>
          </p:nvSpPr>
          <p:spPr bwMode="auto">
            <a:xfrm>
              <a:off x="1066800" y="6477000"/>
              <a:ext cx="1833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100" dirty="0" smtClean="0">
                  <a:solidFill>
                    <a:srgbClr val="3F2E76"/>
                  </a:solidFill>
                  <a:latin typeface="Source Sans Pro" panose="020B0503030403020204" pitchFamily="34" charset="0"/>
                </a:rPr>
                <a:t>© SOCAP International 2016</a:t>
              </a:r>
            </a:p>
          </p:txBody>
        </p:sp>
        <p:pic>
          <p:nvPicPr>
            <p:cNvPr id="8" name="Picture 18"/>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46163" y="6477000"/>
              <a:ext cx="844437" cy="23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25"/>
          <p:cNvSpPr txBox="1">
            <a:spLocks noChangeArrowheads="1"/>
          </p:cNvSpPr>
          <p:nvPr userDrawn="1"/>
        </p:nvSpPr>
        <p:spPr bwMode="auto">
          <a:xfrm>
            <a:off x="7158038" y="6523700"/>
            <a:ext cx="1833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442EFE52-B7D7-44E4-B1F2-11AD1DA9C988}" type="slidenum">
              <a:rPr lang="en-US" altLang="en-US" sz="1100" smtClean="0">
                <a:solidFill>
                  <a:srgbClr val="3F2E76"/>
                </a:solidFill>
                <a:latin typeface="Source Sans Pro" panose="020B0503030403020204" pitchFamily="34" charset="0"/>
              </a:rPr>
              <a:t>‹#›</a:t>
            </a:fld>
            <a:endParaRPr lang="en-US" altLang="en-US" sz="1100" dirty="0" smtClean="0">
              <a:solidFill>
                <a:srgbClr val="3F2E76"/>
              </a:solidFill>
              <a:latin typeface="Source Sans Pro" panose="020B0503030403020204" pitchFamily="34" charset="0"/>
            </a:endParaRPr>
          </a:p>
        </p:txBody>
      </p:sp>
      <p:grpSp>
        <p:nvGrpSpPr>
          <p:cNvPr id="12" name="Group 11"/>
          <p:cNvGrpSpPr/>
          <p:nvPr userDrawn="1"/>
        </p:nvGrpSpPr>
        <p:grpSpPr>
          <a:xfrm>
            <a:off x="7467600" y="-155365"/>
            <a:ext cx="1893814" cy="1082232"/>
            <a:chOff x="2392597" y="1758476"/>
            <a:chExt cx="4901708" cy="2801109"/>
          </a:xfrm>
        </p:grpSpPr>
        <p:sp>
          <p:nvSpPr>
            <p:cNvPr id="13" name="Oval 12"/>
            <p:cNvSpPr/>
            <p:nvPr userDrawn="1"/>
          </p:nvSpPr>
          <p:spPr>
            <a:xfrm>
              <a:off x="4043698" y="2290875"/>
              <a:ext cx="1354182" cy="1354182"/>
            </a:xfrm>
            <a:prstGeom prst="ellipse">
              <a:avLst/>
            </a:prstGeom>
            <a:solidFill>
              <a:srgbClr val="A2CF54">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4813111" y="1758476"/>
              <a:ext cx="2481194" cy="2481194"/>
            </a:xfrm>
            <a:prstGeom prst="ellipse">
              <a:avLst/>
            </a:prstGeom>
            <a:solidFill>
              <a:srgbClr val="77C4E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4565004" y="3443667"/>
              <a:ext cx="924389" cy="924389"/>
            </a:xfrm>
            <a:prstGeom prst="ellipse">
              <a:avLst/>
            </a:prstGeom>
            <a:solidFill>
              <a:srgbClr val="FDC968">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3763880" y="3040272"/>
              <a:ext cx="598563" cy="598563"/>
            </a:xfrm>
            <a:prstGeom prst="ellipse">
              <a:avLst/>
            </a:prstGeom>
            <a:solidFill>
              <a:srgbClr val="B29DC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2392597" y="2921025"/>
              <a:ext cx="1638560" cy="1638560"/>
            </a:xfrm>
            <a:prstGeom prst="ellipse">
              <a:avLst/>
            </a:prstGeom>
            <a:solidFill>
              <a:srgbClr val="ACB3C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flipH="1">
            <a:off x="-219809" y="5999617"/>
            <a:ext cx="1893814" cy="1082232"/>
            <a:chOff x="2392597" y="1758476"/>
            <a:chExt cx="4901708" cy="2801109"/>
          </a:xfrm>
        </p:grpSpPr>
        <p:sp>
          <p:nvSpPr>
            <p:cNvPr id="19" name="Oval 18"/>
            <p:cNvSpPr/>
            <p:nvPr userDrawn="1"/>
          </p:nvSpPr>
          <p:spPr>
            <a:xfrm>
              <a:off x="4043698" y="2290875"/>
              <a:ext cx="1354182" cy="1354182"/>
            </a:xfrm>
            <a:prstGeom prst="ellipse">
              <a:avLst/>
            </a:prstGeom>
            <a:solidFill>
              <a:srgbClr val="A2CF54">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4813111" y="1758476"/>
              <a:ext cx="2481194" cy="2481194"/>
            </a:xfrm>
            <a:prstGeom prst="ellipse">
              <a:avLst/>
            </a:prstGeom>
            <a:solidFill>
              <a:srgbClr val="77C4E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userDrawn="1"/>
          </p:nvSpPr>
          <p:spPr>
            <a:xfrm>
              <a:off x="4565004" y="3443667"/>
              <a:ext cx="924389" cy="924389"/>
            </a:xfrm>
            <a:prstGeom prst="ellipse">
              <a:avLst/>
            </a:prstGeom>
            <a:solidFill>
              <a:srgbClr val="FDC968">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userDrawn="1"/>
          </p:nvSpPr>
          <p:spPr>
            <a:xfrm>
              <a:off x="3763880" y="3040272"/>
              <a:ext cx="598563" cy="598563"/>
            </a:xfrm>
            <a:prstGeom prst="ellipse">
              <a:avLst/>
            </a:prstGeom>
            <a:solidFill>
              <a:srgbClr val="B29DC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userDrawn="1"/>
          </p:nvSpPr>
          <p:spPr>
            <a:xfrm>
              <a:off x="2392597" y="2921025"/>
              <a:ext cx="1638560" cy="1638560"/>
            </a:xfrm>
            <a:prstGeom prst="ellipse">
              <a:avLst/>
            </a:prstGeom>
            <a:solidFill>
              <a:srgbClr val="ACB3C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5"/>
          <p:cNvSpPr txBox="1">
            <a:spLocks noChangeArrowheads="1"/>
          </p:cNvSpPr>
          <p:nvPr userDrawn="1"/>
        </p:nvSpPr>
        <p:spPr bwMode="auto">
          <a:xfrm>
            <a:off x="4589132" y="6519736"/>
            <a:ext cx="32594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100" dirty="0" smtClean="0">
                <a:solidFill>
                  <a:srgbClr val="3F2E76"/>
                </a:solidFill>
                <a:latin typeface="Source Sans Pro" panose="020B0503030403020204" pitchFamily="34" charset="0"/>
              </a:rPr>
              <a:t>|     Share your insights on Twitter! </a:t>
            </a:r>
            <a:r>
              <a:rPr lang="en-US" altLang="en-US" sz="1100" b="1" dirty="0" smtClean="0">
                <a:solidFill>
                  <a:srgbClr val="3F2E76"/>
                </a:solidFill>
                <a:latin typeface="Source Sans Pro" panose="020B0503030403020204" pitchFamily="34" charset="0"/>
              </a:rPr>
              <a:t>#SOCAPsymp16</a:t>
            </a:r>
          </a:p>
        </p:txBody>
      </p:sp>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a:solidFill>
            <a:srgbClr val="41336A"/>
          </a:solidFill>
          <a:latin typeface="Arvo" panose="02000000000000000000" pitchFamily="2" charset="0"/>
          <a:ea typeface="+mj-ea"/>
          <a:cs typeface="+mj-cs"/>
        </a:defRPr>
      </a:lvl1pPr>
      <a:lvl2pPr algn="l" rtl="0" eaLnBrk="0" fontAlgn="base" hangingPunct="0">
        <a:spcBef>
          <a:spcPct val="0"/>
        </a:spcBef>
        <a:spcAft>
          <a:spcPct val="0"/>
        </a:spcAft>
        <a:defRPr sz="2400">
          <a:solidFill>
            <a:schemeClr val="tx1"/>
          </a:solidFill>
          <a:latin typeface="Arvo" panose="02000000000000000000" pitchFamily="2" charset="0"/>
        </a:defRPr>
      </a:lvl2pPr>
      <a:lvl3pPr algn="l" rtl="0" eaLnBrk="0" fontAlgn="base" hangingPunct="0">
        <a:spcBef>
          <a:spcPct val="0"/>
        </a:spcBef>
        <a:spcAft>
          <a:spcPct val="0"/>
        </a:spcAft>
        <a:defRPr sz="2400">
          <a:solidFill>
            <a:schemeClr val="tx1"/>
          </a:solidFill>
          <a:latin typeface="Arvo" panose="02000000000000000000" pitchFamily="2" charset="0"/>
        </a:defRPr>
      </a:lvl3pPr>
      <a:lvl4pPr algn="l" rtl="0" eaLnBrk="0" fontAlgn="base" hangingPunct="0">
        <a:spcBef>
          <a:spcPct val="0"/>
        </a:spcBef>
        <a:spcAft>
          <a:spcPct val="0"/>
        </a:spcAft>
        <a:defRPr sz="2400">
          <a:solidFill>
            <a:schemeClr val="tx1"/>
          </a:solidFill>
          <a:latin typeface="Arvo" panose="02000000000000000000" pitchFamily="2" charset="0"/>
        </a:defRPr>
      </a:lvl4pPr>
      <a:lvl5pPr algn="l" rtl="0" eaLnBrk="0" fontAlgn="base" hangingPunct="0">
        <a:spcBef>
          <a:spcPct val="0"/>
        </a:spcBef>
        <a:spcAft>
          <a:spcPct val="0"/>
        </a:spcAft>
        <a:defRPr sz="2400">
          <a:solidFill>
            <a:schemeClr val="tx1"/>
          </a:solidFill>
          <a:latin typeface="Arvo" panose="02000000000000000000" pitchFamily="2" charset="0"/>
        </a:defRPr>
      </a:lvl5pPr>
      <a:lvl6pPr marL="457200" algn="r" rtl="0" fontAlgn="base">
        <a:spcBef>
          <a:spcPct val="0"/>
        </a:spcBef>
        <a:spcAft>
          <a:spcPct val="0"/>
        </a:spcAft>
        <a:defRPr sz="2200" b="1">
          <a:solidFill>
            <a:schemeClr val="tx1"/>
          </a:solidFill>
          <a:latin typeface="Arial" charset="0"/>
        </a:defRPr>
      </a:lvl6pPr>
      <a:lvl7pPr marL="914400" algn="r" rtl="0" fontAlgn="base">
        <a:spcBef>
          <a:spcPct val="0"/>
        </a:spcBef>
        <a:spcAft>
          <a:spcPct val="0"/>
        </a:spcAft>
        <a:defRPr sz="2200" b="1">
          <a:solidFill>
            <a:schemeClr val="tx1"/>
          </a:solidFill>
          <a:latin typeface="Arial" charset="0"/>
        </a:defRPr>
      </a:lvl7pPr>
      <a:lvl8pPr marL="1371600" algn="r" rtl="0" fontAlgn="base">
        <a:spcBef>
          <a:spcPct val="0"/>
        </a:spcBef>
        <a:spcAft>
          <a:spcPct val="0"/>
        </a:spcAft>
        <a:defRPr sz="2200" b="1">
          <a:solidFill>
            <a:schemeClr val="tx1"/>
          </a:solidFill>
          <a:latin typeface="Arial" charset="0"/>
        </a:defRPr>
      </a:lvl8pPr>
      <a:lvl9pPr marL="1828800" algn="r" rtl="0" fontAlgn="base">
        <a:spcBef>
          <a:spcPct val="0"/>
        </a:spcBef>
        <a:spcAft>
          <a:spcPct val="0"/>
        </a:spcAft>
        <a:defRPr sz="2200" b="1">
          <a:solidFill>
            <a:schemeClr val="tx1"/>
          </a:solidFill>
          <a:latin typeface="Arial" charset="0"/>
        </a:defRPr>
      </a:lvl9pPr>
    </p:titleStyle>
    <p:bodyStyle>
      <a:lvl1pPr marL="342900" indent="-342900" algn="l" rtl="0" eaLnBrk="0" fontAlgn="base" hangingPunct="0">
        <a:lnSpc>
          <a:spcPct val="120000"/>
        </a:lnSpc>
        <a:spcBef>
          <a:spcPct val="20000"/>
        </a:spcBef>
        <a:spcAft>
          <a:spcPct val="0"/>
        </a:spcAft>
        <a:buClr>
          <a:srgbClr val="000066"/>
        </a:buClr>
        <a:buSzPct val="120000"/>
        <a:buChar char="•"/>
        <a:defRPr sz="2000">
          <a:solidFill>
            <a:srgbClr val="41336A"/>
          </a:solidFill>
          <a:latin typeface="Source Sans Pro" panose="020B0503030403020204" pitchFamily="34" charset="0"/>
          <a:ea typeface="+mn-ea"/>
          <a:cs typeface="+mn-cs"/>
        </a:defRPr>
      </a:lvl1pPr>
      <a:lvl2pPr marL="742950" indent="-285750" algn="l" rtl="0" eaLnBrk="0" fontAlgn="base" hangingPunct="0">
        <a:lnSpc>
          <a:spcPct val="120000"/>
        </a:lnSpc>
        <a:spcBef>
          <a:spcPct val="20000"/>
        </a:spcBef>
        <a:spcAft>
          <a:spcPct val="0"/>
        </a:spcAft>
        <a:buClr>
          <a:srgbClr val="000066"/>
        </a:buClr>
        <a:buSzPct val="120000"/>
        <a:buChar char="•"/>
        <a:defRPr>
          <a:solidFill>
            <a:srgbClr val="41336A"/>
          </a:solidFill>
          <a:latin typeface="Source Sans Pro" panose="020B0503030403020204" pitchFamily="34" charset="0"/>
        </a:defRPr>
      </a:lvl2pPr>
      <a:lvl3pPr marL="1143000" indent="-228600" algn="l" rtl="0" eaLnBrk="0" fontAlgn="base" hangingPunct="0">
        <a:lnSpc>
          <a:spcPct val="120000"/>
        </a:lnSpc>
        <a:spcBef>
          <a:spcPct val="20000"/>
        </a:spcBef>
        <a:spcAft>
          <a:spcPct val="0"/>
        </a:spcAft>
        <a:buClr>
          <a:srgbClr val="000066"/>
        </a:buClr>
        <a:buSzPct val="120000"/>
        <a:buChar char="•"/>
        <a:defRPr sz="1600">
          <a:solidFill>
            <a:srgbClr val="41336A"/>
          </a:solidFill>
          <a:latin typeface="Source Sans Pro" panose="020B0503030403020204" pitchFamily="34" charset="0"/>
        </a:defRPr>
      </a:lvl3pPr>
      <a:lvl4pPr marL="1600200" indent="-228600" algn="l" rtl="0" eaLnBrk="0" fontAlgn="base" hangingPunct="0">
        <a:lnSpc>
          <a:spcPct val="120000"/>
        </a:lnSpc>
        <a:spcBef>
          <a:spcPct val="20000"/>
        </a:spcBef>
        <a:spcAft>
          <a:spcPct val="0"/>
        </a:spcAft>
        <a:buClr>
          <a:srgbClr val="000066"/>
        </a:buClr>
        <a:buSzPct val="120000"/>
        <a:buChar char="•"/>
        <a:defRPr sz="1400">
          <a:solidFill>
            <a:srgbClr val="41336A"/>
          </a:solidFill>
          <a:latin typeface="Source Sans Pro" panose="020B0503030403020204" pitchFamily="34" charset="0"/>
        </a:defRPr>
      </a:lvl4pPr>
      <a:lvl5pPr marL="2057400" indent="-228600" algn="l" rtl="0" eaLnBrk="0" fontAlgn="base" hangingPunct="0">
        <a:lnSpc>
          <a:spcPct val="120000"/>
        </a:lnSpc>
        <a:spcBef>
          <a:spcPct val="20000"/>
        </a:spcBef>
        <a:spcAft>
          <a:spcPct val="0"/>
        </a:spcAft>
        <a:buClr>
          <a:srgbClr val="000066"/>
        </a:buClr>
        <a:buSzPct val="120000"/>
        <a:buChar char="•"/>
        <a:defRPr sz="1200">
          <a:solidFill>
            <a:srgbClr val="41336A"/>
          </a:solidFill>
          <a:latin typeface="Source Sans Pro" panose="020B0503030403020204" pitchFamily="34" charset="0"/>
        </a:defRPr>
      </a:lvl5pPr>
      <a:lvl6pPr marL="2514600" indent="-228600" algn="l" rtl="0" fontAlgn="base">
        <a:lnSpc>
          <a:spcPct val="120000"/>
        </a:lnSpc>
        <a:spcBef>
          <a:spcPct val="20000"/>
        </a:spcBef>
        <a:spcAft>
          <a:spcPct val="0"/>
        </a:spcAft>
        <a:buClr>
          <a:srgbClr val="000066"/>
        </a:buClr>
        <a:buSzPct val="120000"/>
        <a:buChar char="•"/>
        <a:defRPr sz="1200">
          <a:solidFill>
            <a:schemeClr val="tx1"/>
          </a:solidFill>
          <a:latin typeface="+mn-lt"/>
        </a:defRPr>
      </a:lvl6pPr>
      <a:lvl7pPr marL="2971800" indent="-228600" algn="l" rtl="0" fontAlgn="base">
        <a:lnSpc>
          <a:spcPct val="120000"/>
        </a:lnSpc>
        <a:spcBef>
          <a:spcPct val="20000"/>
        </a:spcBef>
        <a:spcAft>
          <a:spcPct val="0"/>
        </a:spcAft>
        <a:buClr>
          <a:srgbClr val="000066"/>
        </a:buClr>
        <a:buSzPct val="120000"/>
        <a:buChar char="•"/>
        <a:defRPr sz="1200">
          <a:solidFill>
            <a:schemeClr val="tx1"/>
          </a:solidFill>
          <a:latin typeface="+mn-lt"/>
        </a:defRPr>
      </a:lvl7pPr>
      <a:lvl8pPr marL="3429000" indent="-228600" algn="l" rtl="0" fontAlgn="base">
        <a:lnSpc>
          <a:spcPct val="120000"/>
        </a:lnSpc>
        <a:spcBef>
          <a:spcPct val="20000"/>
        </a:spcBef>
        <a:spcAft>
          <a:spcPct val="0"/>
        </a:spcAft>
        <a:buClr>
          <a:srgbClr val="000066"/>
        </a:buClr>
        <a:buSzPct val="120000"/>
        <a:buChar char="•"/>
        <a:defRPr sz="1200">
          <a:solidFill>
            <a:schemeClr val="tx1"/>
          </a:solidFill>
          <a:latin typeface="+mn-lt"/>
        </a:defRPr>
      </a:lvl8pPr>
      <a:lvl9pPr marL="3886200" indent="-228600" algn="l" rtl="0" fontAlgn="base">
        <a:lnSpc>
          <a:spcPct val="120000"/>
        </a:lnSpc>
        <a:spcBef>
          <a:spcPct val="20000"/>
        </a:spcBef>
        <a:spcAft>
          <a:spcPct val="0"/>
        </a:spcAft>
        <a:buClr>
          <a:srgbClr val="000066"/>
        </a:buClr>
        <a:buSzPct val="12000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ow.ly/ABC1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sz="quarter"/>
          </p:nvPr>
        </p:nvSpPr>
        <p:spPr>
          <a:xfrm>
            <a:off x="457200" y="2819400"/>
            <a:ext cx="8229600" cy="1071563"/>
          </a:xfrm>
        </p:spPr>
        <p:txBody>
          <a:bodyPr/>
          <a:lstStyle/>
          <a:p>
            <a:r>
              <a:rPr lang="en-US" altLang="en-US" sz="4000" dirty="0" smtClean="0"/>
              <a:t>Show Your Customers You Care: </a:t>
            </a:r>
            <a:br>
              <a:rPr lang="en-US" altLang="en-US" sz="4000" dirty="0" smtClean="0"/>
            </a:br>
            <a:r>
              <a:rPr lang="en-US" altLang="en-US" sz="2800" i="1" dirty="0" smtClean="0"/>
              <a:t>How </a:t>
            </a:r>
            <a:r>
              <a:rPr lang="en-US" altLang="en-US" sz="2800" i="1" dirty="0"/>
              <a:t>Crayola </a:t>
            </a:r>
            <a:r>
              <a:rPr lang="en-US" altLang="en-US" sz="2800" i="1" dirty="0" smtClean="0"/>
              <a:t>Writes </a:t>
            </a:r>
            <a:r>
              <a:rPr lang="en-US" altLang="en-US" sz="2800" i="1" dirty="0"/>
              <a:t>Email, Chat, and Social Media That Builds </a:t>
            </a:r>
            <a:r>
              <a:rPr lang="en-US" altLang="en-US" sz="2800" i="1" dirty="0" smtClean="0"/>
              <a:t>Rapport</a:t>
            </a:r>
            <a:br>
              <a:rPr lang="en-US" altLang="en-US" sz="2800" i="1" dirty="0" smtClean="0"/>
            </a:br>
            <a:endParaRPr lang="en-US" sz="2800" i="1" dirty="0"/>
          </a:p>
        </p:txBody>
      </p:sp>
      <p:sp>
        <p:nvSpPr>
          <p:cNvPr id="15" name="Subtitle 14"/>
          <p:cNvSpPr>
            <a:spLocks noGrp="1"/>
          </p:cNvSpPr>
          <p:nvPr>
            <p:ph type="subTitle" sz="quarter" idx="1"/>
          </p:nvPr>
        </p:nvSpPr>
        <p:spPr>
          <a:xfrm>
            <a:off x="2971800" y="4367213"/>
            <a:ext cx="5715000" cy="990600"/>
          </a:xfrm>
        </p:spPr>
        <p:txBody>
          <a:bodyPr/>
          <a:lstStyle/>
          <a:p>
            <a:pPr lvl="0"/>
            <a:r>
              <a:rPr lang="en-US" altLang="en-US" b="1" dirty="0" smtClean="0"/>
              <a:t>Leslie O’Flahavan, E-</a:t>
            </a:r>
            <a:r>
              <a:rPr lang="en-US" altLang="en-US" b="1" dirty="0"/>
              <a:t>WRITE </a:t>
            </a:r>
            <a:r>
              <a:rPr lang="en-US" altLang="en-US" b="1" dirty="0" smtClean="0"/>
              <a:t>Principal</a:t>
            </a:r>
          </a:p>
          <a:p>
            <a:pPr lvl="0"/>
            <a:endParaRPr lang="en-US" altLang="en-US" sz="1200" b="1" dirty="0" smtClean="0"/>
          </a:p>
          <a:p>
            <a:pPr lvl="0"/>
            <a:r>
              <a:rPr lang="en-US" altLang="en-US" b="1" dirty="0" smtClean="0"/>
              <a:t>Kristina </a:t>
            </a:r>
            <a:r>
              <a:rPr lang="en-US" altLang="en-US" b="1" dirty="0"/>
              <a:t>Lomax, Consumer Affairs Social Media Manager, Crayola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839200" cy="5867400"/>
          </a:xfrm>
          <a:solidFill>
            <a:schemeClr val="bg1"/>
          </a:solidFill>
        </p:spPr>
        <p:txBody>
          <a:bodyPr/>
          <a:lstStyle/>
          <a:p>
            <a:pPr marL="0" indent="0">
              <a:buNone/>
            </a:pPr>
            <a:r>
              <a:rPr lang="en-US" sz="2300" dirty="0">
                <a:solidFill>
                  <a:srgbClr val="000000"/>
                </a:solidFill>
              </a:rPr>
              <a:t>Dear Mr. XXXX, </a:t>
            </a:r>
          </a:p>
          <a:p>
            <a:pPr marL="0" indent="0">
              <a:buNone/>
            </a:pPr>
            <a:r>
              <a:rPr lang="en-US" sz="2300" dirty="0">
                <a:solidFill>
                  <a:srgbClr val="000000"/>
                </a:solidFill>
              </a:rPr>
              <a:t>Thank you for writing to us about your recent travel to [destination]. I am sorry to learn about the [paraphrase service failure] you experienced on your flight operated by [codeshare or partner]. We understand that travel can be stressful, and we wish your journey had gone more smoothly.</a:t>
            </a:r>
          </a:p>
          <a:p>
            <a:pPr marL="0" indent="0">
              <a:buNone/>
            </a:pPr>
            <a:r>
              <a:rPr lang="en-US" sz="2300" dirty="0" smtClean="0">
                <a:solidFill>
                  <a:srgbClr val="000000"/>
                </a:solidFill>
              </a:rPr>
              <a:t>Because </a:t>
            </a:r>
            <a:r>
              <a:rPr lang="en-US" sz="2300" dirty="0">
                <a:solidFill>
                  <a:srgbClr val="000000"/>
                </a:solidFill>
              </a:rPr>
              <a:t>your flight was operated by [codeshare or partner], I have forwarded your concerns to our counterparts there. They will contact you directly about this situation. You may also contact [codeshare or partner] directly at their [hyperlink to codeshare or partner Contact Us] page</a:t>
            </a:r>
            <a:r>
              <a:rPr lang="en-US" sz="2300" dirty="0" smtClean="0">
                <a:solidFill>
                  <a:srgbClr val="000000"/>
                </a:solidFill>
              </a:rPr>
              <a:t>.</a:t>
            </a:r>
            <a:endParaRPr lang="en-US" sz="2300" dirty="0">
              <a:solidFill>
                <a:srgbClr val="000000"/>
              </a:solidFill>
            </a:endParaRPr>
          </a:p>
          <a:p>
            <a:pPr marL="0" indent="0">
              <a:buNone/>
            </a:pPr>
            <a:r>
              <a:rPr lang="en-US" sz="2300" dirty="0">
                <a:solidFill>
                  <a:srgbClr val="000000"/>
                </a:solidFill>
              </a:rPr>
              <a:t>We look forward to welcoming you on an ABC Airlines flight again </a:t>
            </a:r>
            <a:r>
              <a:rPr lang="en-US" sz="2300" dirty="0" smtClean="0">
                <a:solidFill>
                  <a:srgbClr val="000000"/>
                </a:solidFill>
              </a:rPr>
              <a:t>soon. Sincerely,</a:t>
            </a:r>
            <a:endParaRPr lang="en-US" sz="2300" dirty="0">
              <a:solidFill>
                <a:srgbClr val="000000"/>
              </a:solidFill>
            </a:endParaRPr>
          </a:p>
        </p:txBody>
      </p:sp>
      <p:sp>
        <p:nvSpPr>
          <p:cNvPr id="4" name="Title 3"/>
          <p:cNvSpPr>
            <a:spLocks noGrp="1"/>
          </p:cNvSpPr>
          <p:nvPr>
            <p:ph type="title"/>
          </p:nvPr>
        </p:nvSpPr>
        <p:spPr/>
        <p:txBody>
          <a:bodyPr/>
          <a:lstStyle/>
          <a:p>
            <a:pPr algn="ctr"/>
            <a:r>
              <a:rPr lang="en-US" sz="3200" dirty="0" smtClean="0"/>
              <a:t>This email template gives the agent room </a:t>
            </a:r>
            <a:br>
              <a:rPr lang="en-US" sz="3200" dirty="0" smtClean="0"/>
            </a:br>
            <a:r>
              <a:rPr lang="en-US" sz="3200" dirty="0" smtClean="0"/>
              <a:t>to customize and build rapport</a:t>
            </a:r>
            <a:endParaRPr lang="en-US" sz="3200" dirty="0"/>
          </a:p>
        </p:txBody>
      </p:sp>
    </p:spTree>
    <p:extLst>
      <p:ext uri="{BB962C8B-B14F-4D97-AF65-F5344CB8AC3E}">
        <p14:creationId xmlns:p14="http://schemas.microsoft.com/office/powerpoint/2010/main" val="162366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914400"/>
            <a:ext cx="8610600" cy="5410200"/>
          </a:xfrm>
        </p:spPr>
        <p:txBody>
          <a:bodyPr/>
          <a:lstStyle/>
          <a:p>
            <a:endParaRPr lang="en-US" sz="800" dirty="0" smtClean="0"/>
          </a:p>
          <a:p>
            <a:pPr marL="0" indent="0">
              <a:buNone/>
            </a:pPr>
            <a:r>
              <a:rPr lang="en-US" dirty="0" smtClean="0">
                <a:solidFill>
                  <a:srgbClr val="FF0000"/>
                </a:solidFill>
              </a:rPr>
              <a:t>Instead of:</a:t>
            </a:r>
          </a:p>
          <a:p>
            <a:pPr marL="0" indent="0">
              <a:buNone/>
            </a:pPr>
            <a:r>
              <a:rPr lang="en-US" i="1" dirty="0" smtClean="0"/>
              <a:t>Thank you for your email. </a:t>
            </a:r>
            <a:r>
              <a:rPr lang="en-US" i="1" dirty="0"/>
              <a:t>I apologize that we are unable to send complimentary Crayola(R) products or coupons. </a:t>
            </a:r>
            <a:endParaRPr lang="en-US" i="1" dirty="0" smtClean="0"/>
          </a:p>
          <a:p>
            <a:pPr marL="0" indent="0">
              <a:buNone/>
            </a:pPr>
            <a:endParaRPr lang="en-US" sz="900" dirty="0" smtClean="0"/>
          </a:p>
          <a:p>
            <a:pPr marL="0" indent="0">
              <a:buNone/>
            </a:pPr>
            <a:r>
              <a:rPr lang="en-US" dirty="0" smtClean="0">
                <a:solidFill>
                  <a:srgbClr val="FF0000"/>
                </a:solidFill>
              </a:rPr>
              <a:t>Try:</a:t>
            </a:r>
          </a:p>
          <a:p>
            <a:pPr marL="0" indent="0">
              <a:buNone/>
            </a:pPr>
            <a:r>
              <a:rPr lang="en-US" b="1" i="1" dirty="0" smtClean="0"/>
              <a:t>I am sorry to hear about the challenges your family is facing.  You’ve introduced generations to Crayola products, and we appreciate your loyalty to our brand.  </a:t>
            </a:r>
          </a:p>
          <a:p>
            <a:pPr marL="0" indent="0">
              <a:buNone/>
            </a:pPr>
            <a:endParaRPr lang="en-US" sz="900" dirty="0" smtClean="0"/>
          </a:p>
          <a:p>
            <a:pPr marL="0" indent="0">
              <a:buNone/>
            </a:pPr>
            <a:r>
              <a:rPr lang="en-US" dirty="0" smtClean="0">
                <a:solidFill>
                  <a:srgbClr val="FF0000"/>
                </a:solidFill>
              </a:rPr>
              <a:t>Instead of:</a:t>
            </a:r>
          </a:p>
          <a:p>
            <a:pPr marL="0" indent="0">
              <a:buNone/>
            </a:pPr>
            <a:r>
              <a:rPr lang="en-US" i="1" dirty="0" smtClean="0"/>
              <a:t>We appreciate your contact.</a:t>
            </a:r>
          </a:p>
          <a:p>
            <a:pPr marL="0" indent="0">
              <a:buNone/>
            </a:pPr>
            <a:endParaRPr lang="en-US" sz="900" dirty="0" smtClean="0"/>
          </a:p>
          <a:p>
            <a:pPr marL="0" indent="0">
              <a:buNone/>
            </a:pPr>
            <a:r>
              <a:rPr lang="en-US" dirty="0" smtClean="0">
                <a:solidFill>
                  <a:srgbClr val="FF0000"/>
                </a:solidFill>
              </a:rPr>
              <a:t>Try:</a:t>
            </a:r>
          </a:p>
          <a:p>
            <a:pPr marL="0" indent="0">
              <a:buNone/>
            </a:pPr>
            <a:r>
              <a:rPr lang="en-US" b="1" i="1" dirty="0" smtClean="0"/>
              <a:t>Thank you for sharing your Crayola story with us!</a:t>
            </a:r>
          </a:p>
          <a:p>
            <a:endParaRPr lang="en-US" sz="1800" dirty="0"/>
          </a:p>
        </p:txBody>
      </p:sp>
      <p:sp>
        <p:nvSpPr>
          <p:cNvPr id="4" name="Title 3"/>
          <p:cNvSpPr>
            <a:spLocks noGrp="1"/>
          </p:cNvSpPr>
          <p:nvPr>
            <p:ph type="title"/>
          </p:nvPr>
        </p:nvSpPr>
        <p:spPr/>
        <p:txBody>
          <a:bodyPr/>
          <a:lstStyle/>
          <a:p>
            <a:pPr algn="ctr"/>
            <a:r>
              <a:rPr lang="en-US" sz="3600" dirty="0" smtClean="0"/>
              <a:t>How Crayola has updated its templates</a:t>
            </a:r>
            <a:endParaRPr lang="en-US" sz="3600" dirty="0"/>
          </a:p>
        </p:txBody>
      </p:sp>
    </p:spTree>
    <p:extLst>
      <p:ext uri="{BB962C8B-B14F-4D97-AF65-F5344CB8AC3E}">
        <p14:creationId xmlns:p14="http://schemas.microsoft.com/office/powerpoint/2010/main" val="12269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762000"/>
          </a:xfrm>
        </p:spPr>
        <p:txBody>
          <a:bodyPr/>
          <a:lstStyle/>
          <a:p>
            <a:pPr algn="ctr"/>
            <a:r>
              <a:rPr lang="en-US" sz="3200" dirty="0" smtClean="0"/>
              <a:t>How Crayola agents use templates </a:t>
            </a:r>
            <a:br>
              <a:rPr lang="en-US" sz="3200" dirty="0" smtClean="0"/>
            </a:br>
            <a:r>
              <a:rPr lang="en-US" sz="3200" dirty="0" smtClean="0"/>
              <a:t>as talking points, not script</a:t>
            </a:r>
            <a:endParaRPr lang="en-US" sz="3200" dirty="0"/>
          </a:p>
        </p:txBody>
      </p:sp>
      <p:pic>
        <p:nvPicPr>
          <p:cNvPr id="4" name="Picture 3"/>
          <p:cNvPicPr>
            <a:picLocks noChangeAspect="1"/>
          </p:cNvPicPr>
          <p:nvPr/>
        </p:nvPicPr>
        <p:blipFill>
          <a:blip r:embed="rId3"/>
          <a:stretch>
            <a:fillRect/>
          </a:stretch>
        </p:blipFill>
        <p:spPr>
          <a:xfrm>
            <a:off x="152400" y="1024792"/>
            <a:ext cx="8699500" cy="5829300"/>
          </a:xfrm>
          <a:prstGeom prst="rect">
            <a:avLst/>
          </a:prstGeom>
        </p:spPr>
      </p:pic>
    </p:spTree>
    <p:extLst>
      <p:ext uri="{BB962C8B-B14F-4D97-AF65-F5344CB8AC3E}">
        <p14:creationId xmlns:p14="http://schemas.microsoft.com/office/powerpoint/2010/main" val="235142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7772400" cy="1362075"/>
          </a:xfrm>
        </p:spPr>
        <p:txBody>
          <a:bodyPr/>
          <a:lstStyle/>
          <a:p>
            <a:r>
              <a:rPr lang="en-US" dirty="0" smtClean="0"/>
              <a:t>Part 2: How </a:t>
            </a:r>
            <a:r>
              <a:rPr lang="en-US" dirty="0"/>
              <a:t>to write </a:t>
            </a:r>
            <a:r>
              <a:rPr lang="en-US" dirty="0" smtClean="0"/>
              <a:t>Live chat that builds rapport</a:t>
            </a:r>
            <a:endParaRPr lang="en-US" dirty="0"/>
          </a:p>
        </p:txBody>
      </p:sp>
    </p:spTree>
    <p:extLst>
      <p:ext uri="{BB962C8B-B14F-4D97-AF65-F5344CB8AC3E}">
        <p14:creationId xmlns:p14="http://schemas.microsoft.com/office/powerpoint/2010/main" val="458157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a:solidFill>
            <a:srgbClr val="FFFFFF"/>
          </a:solidFill>
        </p:spPr>
        <p:txBody>
          <a:bodyPr/>
          <a:lstStyle/>
          <a:p>
            <a:pPr marL="0" indent="0">
              <a:buNone/>
            </a:pPr>
            <a:r>
              <a:rPr lang="en-US" sz="1700" b="1" dirty="0"/>
              <a:t>[</a:t>
            </a:r>
            <a:r>
              <a:rPr lang="en-US" sz="1650" b="1" dirty="0"/>
              <a:t>Brenda]</a:t>
            </a:r>
            <a:r>
              <a:rPr lang="en-US" sz="1650" dirty="0"/>
              <a:t> Hello, my name is Brenda; thank you for contacting us. One moment, please... </a:t>
            </a:r>
          </a:p>
          <a:p>
            <a:pPr marL="0" indent="0">
              <a:buNone/>
            </a:pPr>
            <a:r>
              <a:rPr lang="en-US" sz="1650" b="1" dirty="0"/>
              <a:t>[Visitor]</a:t>
            </a:r>
            <a:r>
              <a:rPr lang="en-US" sz="1650" dirty="0"/>
              <a:t> do you have vinyl outside corner trim in Garnet Red?</a:t>
            </a:r>
          </a:p>
          <a:p>
            <a:pPr marL="0" indent="0">
              <a:buNone/>
            </a:pPr>
            <a:r>
              <a:rPr lang="en-US" sz="1650" b="1" dirty="0"/>
              <a:t>[Brenda]</a:t>
            </a:r>
            <a:r>
              <a:rPr lang="en-US" sz="1650" dirty="0"/>
              <a:t> Yes, we offer a vinyl outside corner in Garnet Red.</a:t>
            </a:r>
          </a:p>
          <a:p>
            <a:pPr marL="0" indent="0">
              <a:buNone/>
            </a:pPr>
            <a:r>
              <a:rPr lang="en-US" sz="1650" b="1" dirty="0"/>
              <a:t>[Visitor]</a:t>
            </a:r>
            <a:r>
              <a:rPr lang="en-US" sz="1650" dirty="0"/>
              <a:t> how much is it for 4 pieces?</a:t>
            </a:r>
          </a:p>
          <a:p>
            <a:pPr marL="0" indent="0">
              <a:buNone/>
            </a:pPr>
            <a:r>
              <a:rPr lang="en-US" sz="1650" b="1" dirty="0"/>
              <a:t>[Brenda]</a:t>
            </a:r>
            <a:r>
              <a:rPr lang="en-US" sz="1650" dirty="0"/>
              <a:t> Pricing is handled through the local distributors. What is your zip code? I can let you know of a distributor in your area.</a:t>
            </a:r>
          </a:p>
          <a:p>
            <a:pPr marL="0" indent="0">
              <a:buNone/>
            </a:pPr>
            <a:r>
              <a:rPr lang="en-US" sz="1650" b="1" dirty="0"/>
              <a:t>[Visitor]</a:t>
            </a:r>
            <a:r>
              <a:rPr lang="en-US" sz="1650" dirty="0"/>
              <a:t> 20904</a:t>
            </a:r>
            <a:br>
              <a:rPr lang="en-US" sz="1650" dirty="0"/>
            </a:br>
            <a:r>
              <a:rPr lang="en-US" sz="1650" b="1" dirty="0"/>
              <a:t>[Brenda]</a:t>
            </a:r>
            <a:r>
              <a:rPr lang="en-US" sz="1650" dirty="0"/>
              <a:t> Here is a link </a:t>
            </a:r>
            <a:r>
              <a:rPr lang="en-US" sz="1650" u="sng" dirty="0">
                <a:hlinkClick r:id="rId3"/>
              </a:rPr>
              <a:t>http://ow.ly/ABC12</a:t>
            </a:r>
            <a:r>
              <a:rPr lang="en-US" sz="1650" dirty="0"/>
              <a:t> that will take you to a listing of ABC Products siding distributors in your area.  They will be able to assist with pricing and availability.</a:t>
            </a:r>
          </a:p>
          <a:p>
            <a:pPr marL="0" indent="0">
              <a:buNone/>
            </a:pPr>
            <a:r>
              <a:rPr lang="en-US" sz="1650" b="1" dirty="0"/>
              <a:t>[Visitor]</a:t>
            </a:r>
            <a:r>
              <a:rPr lang="en-US" sz="1650" dirty="0"/>
              <a:t> Do you have an exact product number?</a:t>
            </a:r>
          </a:p>
          <a:p>
            <a:pPr marL="0" indent="0">
              <a:buNone/>
            </a:pPr>
            <a:r>
              <a:rPr lang="en-US" sz="1650" b="1" dirty="0"/>
              <a:t>[Brenda]</a:t>
            </a:r>
            <a:r>
              <a:rPr lang="en-US" sz="1650" dirty="0"/>
              <a:t> Our product code is 12345</a:t>
            </a:r>
          </a:p>
          <a:p>
            <a:pPr marL="0" indent="0">
              <a:buNone/>
            </a:pPr>
            <a:r>
              <a:rPr lang="en-US" sz="1650" b="1" dirty="0"/>
              <a:t>[Visitor]</a:t>
            </a:r>
            <a:r>
              <a:rPr lang="en-US" sz="1650" dirty="0"/>
              <a:t> Isn't it a 7-digit number</a:t>
            </a:r>
          </a:p>
          <a:p>
            <a:pPr marL="0" indent="0">
              <a:buNone/>
            </a:pPr>
            <a:r>
              <a:rPr lang="en-US" sz="1650" b="1" dirty="0"/>
              <a:t>[Brenda]</a:t>
            </a:r>
            <a:r>
              <a:rPr lang="en-US" sz="1650" dirty="0"/>
              <a:t> No, for the 3/4" x 10' long </a:t>
            </a:r>
            <a:r>
              <a:rPr lang="en-US" sz="1650" dirty="0" err="1"/>
              <a:t>cornerpost</a:t>
            </a:r>
            <a:r>
              <a:rPr lang="en-US" sz="1650" dirty="0"/>
              <a:t> in a </a:t>
            </a:r>
            <a:r>
              <a:rPr lang="en-US" sz="1650" dirty="0" err="1"/>
              <a:t>woodgrain</a:t>
            </a:r>
            <a:r>
              <a:rPr lang="en-US" sz="1650" dirty="0"/>
              <a:t> finish, our product code is 12345.</a:t>
            </a:r>
            <a:br>
              <a:rPr lang="en-US" sz="1650" dirty="0"/>
            </a:br>
            <a:r>
              <a:rPr lang="en-US" sz="1650" b="1" dirty="0"/>
              <a:t>[Brenda]</a:t>
            </a:r>
            <a:r>
              <a:rPr lang="en-US" sz="1650" dirty="0"/>
              <a:t> Is there anything else I can assist with?</a:t>
            </a:r>
          </a:p>
          <a:p>
            <a:pPr marL="0" indent="0">
              <a:buNone/>
            </a:pPr>
            <a:r>
              <a:rPr lang="en-US" sz="1650" b="1" dirty="0"/>
              <a:t>[Visitor]</a:t>
            </a:r>
            <a:r>
              <a:rPr lang="en-US" sz="1650" dirty="0"/>
              <a:t> no, </a:t>
            </a:r>
            <a:r>
              <a:rPr lang="en-US" sz="1650" dirty="0" err="1"/>
              <a:t>thnxs</a:t>
            </a:r>
            <a:endParaRPr lang="en-US" sz="1650" dirty="0"/>
          </a:p>
          <a:p>
            <a:pPr marL="0" indent="0">
              <a:buNone/>
            </a:pPr>
            <a:r>
              <a:rPr lang="en-US" sz="1650" b="1" dirty="0"/>
              <a:t>[Brenda]</a:t>
            </a:r>
            <a:r>
              <a:rPr lang="en-US" sz="1650" dirty="0"/>
              <a:t> Thank you for contacting us. Please do not hesitate to contact us again for further assistance. </a:t>
            </a:r>
          </a:p>
        </p:txBody>
      </p:sp>
      <p:sp>
        <p:nvSpPr>
          <p:cNvPr id="4" name="Title 3"/>
          <p:cNvSpPr>
            <a:spLocks noGrp="1"/>
          </p:cNvSpPr>
          <p:nvPr>
            <p:ph type="title"/>
          </p:nvPr>
        </p:nvSpPr>
        <p:spPr/>
        <p:txBody>
          <a:bodyPr/>
          <a:lstStyle/>
          <a:p>
            <a:r>
              <a:rPr lang="en-US" sz="3600" dirty="0" smtClean="0"/>
              <a:t>Live chat and the “turn”</a:t>
            </a:r>
            <a:endParaRPr lang="en-US" sz="3600" dirty="0"/>
          </a:p>
        </p:txBody>
      </p:sp>
    </p:spTree>
    <p:extLst>
      <p:ext uri="{BB962C8B-B14F-4D97-AF65-F5344CB8AC3E}">
        <p14:creationId xmlns:p14="http://schemas.microsoft.com/office/powerpoint/2010/main" val="243329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dirty="0" smtClean="0"/>
              <a:t>Crayola </a:t>
            </a:r>
            <a:r>
              <a:rPr lang="en-US" sz="2800" dirty="0"/>
              <a:t>coached chat agents to achieve a </a:t>
            </a:r>
            <a:r>
              <a:rPr lang="en-US" sz="2800" dirty="0" smtClean="0"/>
              <a:t>conversational </a:t>
            </a:r>
            <a:r>
              <a:rPr lang="en-US" sz="2800" dirty="0"/>
              <a:t>tone by asking more questions </a:t>
            </a:r>
          </a:p>
        </p:txBody>
      </p:sp>
      <p:pic>
        <p:nvPicPr>
          <p:cNvPr id="5" name="Picture 4"/>
          <p:cNvPicPr>
            <a:picLocks noChangeAspect="1"/>
          </p:cNvPicPr>
          <p:nvPr/>
        </p:nvPicPr>
        <p:blipFill>
          <a:blip r:embed="rId3"/>
          <a:stretch>
            <a:fillRect/>
          </a:stretch>
        </p:blipFill>
        <p:spPr>
          <a:xfrm>
            <a:off x="304800" y="942548"/>
            <a:ext cx="8632091" cy="5915452"/>
          </a:xfrm>
          <a:prstGeom prst="rect">
            <a:avLst/>
          </a:prstGeom>
        </p:spPr>
      </p:pic>
    </p:spTree>
    <p:extLst>
      <p:ext uri="{BB962C8B-B14F-4D97-AF65-F5344CB8AC3E}">
        <p14:creationId xmlns:p14="http://schemas.microsoft.com/office/powerpoint/2010/main" val="348771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7772400" cy="1362075"/>
          </a:xfrm>
        </p:spPr>
        <p:txBody>
          <a:bodyPr/>
          <a:lstStyle/>
          <a:p>
            <a:r>
              <a:rPr lang="en-US" dirty="0" smtClean="0"/>
              <a:t>Part 3: How </a:t>
            </a:r>
            <a:r>
              <a:rPr lang="en-US" dirty="0"/>
              <a:t>to </a:t>
            </a:r>
            <a:r>
              <a:rPr lang="en-US" dirty="0" smtClean="0"/>
              <a:t>avoid sounding scripted in social media</a:t>
            </a:r>
            <a:endParaRPr lang="en-US" dirty="0"/>
          </a:p>
        </p:txBody>
      </p:sp>
    </p:spTree>
    <p:extLst>
      <p:ext uri="{BB962C8B-B14F-4D97-AF65-F5344CB8AC3E}">
        <p14:creationId xmlns:p14="http://schemas.microsoft.com/office/powerpoint/2010/main" val="45815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Some social customer care sounds </a:t>
            </a:r>
            <a:br>
              <a:rPr lang="en-US" sz="3200" dirty="0" smtClean="0"/>
            </a:br>
            <a:r>
              <a:rPr lang="en-US" sz="3200" dirty="0" smtClean="0"/>
              <a:t>as robotic as a form letter</a:t>
            </a:r>
            <a:endParaRPr lang="en-US" sz="3200" dirty="0"/>
          </a:p>
        </p:txBody>
      </p:sp>
      <p:pic>
        <p:nvPicPr>
          <p:cNvPr id="3" name="Picture 2"/>
          <p:cNvPicPr>
            <a:picLocks noChangeAspect="1"/>
          </p:cNvPicPr>
          <p:nvPr/>
        </p:nvPicPr>
        <p:blipFill>
          <a:blip r:embed="rId2"/>
          <a:stretch>
            <a:fillRect/>
          </a:stretch>
        </p:blipFill>
        <p:spPr>
          <a:xfrm>
            <a:off x="508000" y="1587500"/>
            <a:ext cx="8128000" cy="3683000"/>
          </a:xfrm>
          <a:prstGeom prst="rect">
            <a:avLst/>
          </a:prstGeom>
        </p:spPr>
      </p:pic>
    </p:spTree>
    <p:extLst>
      <p:ext uri="{BB962C8B-B14F-4D97-AF65-F5344CB8AC3E}">
        <p14:creationId xmlns:p14="http://schemas.microsoft.com/office/powerpoint/2010/main" val="350219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562600"/>
          </a:xfrm>
          <a:solidFill>
            <a:srgbClr val="FFFFFF"/>
          </a:solidFill>
        </p:spPr>
        <p:txBody>
          <a:bodyPr/>
          <a:lstStyle/>
          <a:p>
            <a:r>
              <a:rPr lang="en-US" sz="2800" dirty="0" smtClean="0">
                <a:solidFill>
                  <a:srgbClr val="002060"/>
                </a:solidFill>
              </a:rPr>
              <a:t>Consistent response is needed; uniform response is not</a:t>
            </a:r>
          </a:p>
          <a:p>
            <a:r>
              <a:rPr lang="en-US" sz="2800" dirty="0" smtClean="0">
                <a:solidFill>
                  <a:srgbClr val="002060"/>
                </a:solidFill>
              </a:rPr>
              <a:t>Answer questions first</a:t>
            </a:r>
          </a:p>
          <a:p>
            <a:r>
              <a:rPr lang="en-US" sz="2800" dirty="0" smtClean="0">
                <a:solidFill>
                  <a:srgbClr val="002060"/>
                </a:solidFill>
              </a:rPr>
              <a:t>What does the consumer want from us?  Is emotion present?</a:t>
            </a:r>
          </a:p>
          <a:p>
            <a:r>
              <a:rPr lang="en-US" sz="2800" dirty="0" smtClean="0">
                <a:solidFill>
                  <a:srgbClr val="002060"/>
                </a:solidFill>
              </a:rPr>
              <a:t>What if your child, parent, grandparent asked this question?  Would this be your response, tone, voice?</a:t>
            </a:r>
          </a:p>
          <a:p>
            <a:r>
              <a:rPr lang="en-US" sz="2800" dirty="0" smtClean="0">
                <a:solidFill>
                  <a:srgbClr val="002060"/>
                </a:solidFill>
              </a:rPr>
              <a:t>What if your response was blasted on social channels?</a:t>
            </a:r>
          </a:p>
          <a:p>
            <a:endParaRPr lang="en-US" sz="2800" dirty="0">
              <a:solidFill>
                <a:srgbClr val="FF0000"/>
              </a:solidFill>
            </a:endParaRPr>
          </a:p>
          <a:p>
            <a:pPr marL="0" indent="0">
              <a:buNone/>
            </a:pPr>
            <a:endParaRPr lang="en-US" sz="2800" dirty="0" smtClean="0">
              <a:solidFill>
                <a:srgbClr val="FF0000"/>
              </a:solidFill>
            </a:endParaRPr>
          </a:p>
          <a:p>
            <a:pPr marL="0" indent="0">
              <a:buNone/>
            </a:pPr>
            <a:endParaRPr lang="en-US" sz="2800" dirty="0">
              <a:solidFill>
                <a:srgbClr val="FF0000"/>
              </a:solidFill>
            </a:endParaRPr>
          </a:p>
        </p:txBody>
      </p:sp>
      <p:sp>
        <p:nvSpPr>
          <p:cNvPr id="3" name="Title 2"/>
          <p:cNvSpPr>
            <a:spLocks noGrp="1"/>
          </p:cNvSpPr>
          <p:nvPr>
            <p:ph type="title"/>
          </p:nvPr>
        </p:nvSpPr>
        <p:spPr/>
        <p:txBody>
          <a:bodyPr/>
          <a:lstStyle/>
          <a:p>
            <a:r>
              <a:rPr lang="en-US" dirty="0"/>
              <a:t>How Crayola's </a:t>
            </a:r>
            <a:r>
              <a:rPr lang="en-US" dirty="0" smtClean="0"/>
              <a:t>social </a:t>
            </a:r>
            <a:r>
              <a:rPr lang="en-US" dirty="0"/>
              <a:t>media agents use </a:t>
            </a:r>
            <a:r>
              <a:rPr lang="en-US" dirty="0" smtClean="0"/>
              <a:t>templates AND </a:t>
            </a:r>
            <a:r>
              <a:rPr lang="en-US" dirty="0"/>
              <a:t>connect </a:t>
            </a:r>
            <a:r>
              <a:rPr lang="en-US" dirty="0" smtClean="0"/>
              <a:t>with customers</a:t>
            </a:r>
            <a:endParaRPr lang="en-US" dirty="0"/>
          </a:p>
        </p:txBody>
      </p:sp>
    </p:spTree>
    <p:extLst>
      <p:ext uri="{BB962C8B-B14F-4D97-AF65-F5344CB8AC3E}">
        <p14:creationId xmlns:p14="http://schemas.microsoft.com/office/powerpoint/2010/main" val="408317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9601" y="304800"/>
            <a:ext cx="7772400" cy="6553200"/>
          </a:xfrm>
          <a:prstGeom prst="rect">
            <a:avLst/>
          </a:prstGeom>
        </p:spPr>
      </p:pic>
    </p:spTree>
    <p:extLst>
      <p:ext uri="{BB962C8B-B14F-4D97-AF65-F5344CB8AC3E}">
        <p14:creationId xmlns:p14="http://schemas.microsoft.com/office/powerpoint/2010/main" val="780634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152400"/>
            <a:ext cx="9144000" cy="685800"/>
          </a:xfrm>
          <a:noFill/>
        </p:spPr>
        <p:txBody>
          <a:bodyPr/>
          <a:lstStyle/>
          <a:p>
            <a:pPr algn="ctr"/>
            <a:r>
              <a:rPr lang="en-US" sz="3600" dirty="0">
                <a:latin typeface="Arial" charset="0"/>
                <a:cs typeface="Arial" charset="0"/>
              </a:rPr>
              <a:t>Quick </a:t>
            </a:r>
            <a:r>
              <a:rPr lang="en-US" sz="3600" dirty="0" smtClean="0">
                <a:latin typeface="Arial" charset="0"/>
                <a:cs typeface="Arial" charset="0"/>
              </a:rPr>
              <a:t>intro: Leslie O’Flahavan, E-WRITE</a:t>
            </a:r>
            <a:endParaRPr lang="en-US" sz="3600" dirty="0">
              <a:latin typeface="Arial" charset="0"/>
              <a:cs typeface="Arial"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dirty="0"/>
              <a:t>© E-WRITE 2014</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FFAE460-183D-3F42-91BB-518E028D13F5}" type="slidenum">
              <a:rPr lang="en-US" smtClean="0"/>
              <a:pPr>
                <a:defRPr/>
              </a:pPr>
              <a:t>2</a:t>
            </a:fld>
            <a:endParaRPr lang="en-US" dirty="0"/>
          </a:p>
        </p:txBody>
      </p:sp>
      <p:pic>
        <p:nvPicPr>
          <p:cNvPr id="17412"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29400" y="2514600"/>
            <a:ext cx="2019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29000" y="3124200"/>
            <a:ext cx="2057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34000" y="5410200"/>
            <a:ext cx="2819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352800" y="3962400"/>
            <a:ext cx="1143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Content Placeholder 5" descr="Leslie_OFLAHAVAN.jpg"/>
          <p:cNvPicPr>
            <a:picLocks noGrp="1" noChangeAspect="1"/>
          </p:cNvPicPr>
          <p:nvPr>
            <p:ph idx="1"/>
          </p:nvPr>
        </p:nvPicPr>
        <p:blipFill>
          <a:blip r:embed="rId7" cstate="screen">
            <a:extLst>
              <a:ext uri="{28A0092B-C50C-407E-A947-70E740481C1C}">
                <a14:useLocalDpi xmlns:a14="http://schemas.microsoft.com/office/drawing/2010/main"/>
              </a:ext>
            </a:extLst>
          </a:blip>
          <a:srcRect l="-89919" r="-89919"/>
          <a:stretch>
            <a:fillRect/>
          </a:stretch>
        </p:blipFill>
        <p:spPr>
          <a:xfrm>
            <a:off x="-152400" y="1066800"/>
            <a:ext cx="3689350" cy="1981200"/>
          </a:xfrm>
        </p:spPr>
      </p:pic>
      <p:pic>
        <p:nvPicPr>
          <p:cNvPr id="17417" name="Picture 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71800" y="1143000"/>
            <a:ext cx="29987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77000" y="1143000"/>
            <a:ext cx="2286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 descr="Crayola_logo.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00800" y="3200400"/>
            <a:ext cx="18097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1" descr="Lilly_Logo.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5800" y="3276600"/>
            <a:ext cx="2159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0" descr="Choice-Hotels_logo.pn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257800" y="4572000"/>
            <a:ext cx="1981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 descr="delta-air-lines-logo-vector.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228600" y="5334000"/>
            <a:ext cx="4013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9160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609600"/>
            <a:ext cx="5261207" cy="6019800"/>
          </a:xfrm>
          <a:prstGeom prst="rect">
            <a:avLst/>
          </a:prstGeom>
        </p:spPr>
      </p:pic>
      <p:pic>
        <p:nvPicPr>
          <p:cNvPr id="6" name="Picture 5" descr="Crayola_FB_!.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59015" y="2971800"/>
            <a:ext cx="5884985" cy="1553129"/>
          </a:xfrm>
          <a:prstGeom prst="rect">
            <a:avLst/>
          </a:prstGeom>
        </p:spPr>
      </p:pic>
    </p:spTree>
    <p:extLst>
      <p:ext uri="{BB962C8B-B14F-4D97-AF65-F5344CB8AC3E}">
        <p14:creationId xmlns:p14="http://schemas.microsoft.com/office/powerpoint/2010/main" val="30191280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2" y="23446"/>
            <a:ext cx="5170275" cy="5334000"/>
          </a:xfrm>
          <a:prstGeom prst="rect">
            <a:avLst/>
          </a:prstGeom>
        </p:spPr>
      </p:pic>
      <p:pic>
        <p:nvPicPr>
          <p:cNvPr id="3" name="Picture 2"/>
          <p:cNvPicPr>
            <a:picLocks noChangeAspect="1"/>
          </p:cNvPicPr>
          <p:nvPr/>
        </p:nvPicPr>
        <p:blipFill>
          <a:blip r:embed="rId3"/>
          <a:stretch>
            <a:fillRect/>
          </a:stretch>
        </p:blipFill>
        <p:spPr>
          <a:xfrm>
            <a:off x="3657600" y="533400"/>
            <a:ext cx="5016500" cy="1549336"/>
          </a:xfrm>
          <a:prstGeom prst="rect">
            <a:avLst/>
          </a:prstGeom>
        </p:spPr>
      </p:pic>
      <p:pic>
        <p:nvPicPr>
          <p:cNvPr id="4" name="Picture 3"/>
          <p:cNvPicPr>
            <a:picLocks noChangeAspect="1"/>
          </p:cNvPicPr>
          <p:nvPr/>
        </p:nvPicPr>
        <p:blipFill>
          <a:blip r:embed="rId4"/>
          <a:stretch>
            <a:fillRect/>
          </a:stretch>
        </p:blipFill>
        <p:spPr>
          <a:xfrm>
            <a:off x="3660694" y="2878015"/>
            <a:ext cx="5469629" cy="3962400"/>
          </a:xfrm>
          <a:prstGeom prst="rect">
            <a:avLst/>
          </a:prstGeom>
        </p:spPr>
      </p:pic>
    </p:spTree>
    <p:extLst>
      <p:ext uri="{BB962C8B-B14F-4D97-AF65-F5344CB8AC3E}">
        <p14:creationId xmlns:p14="http://schemas.microsoft.com/office/powerpoint/2010/main" val="40201744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143000"/>
            <a:ext cx="8305800" cy="5181600"/>
          </a:xfrm>
        </p:spPr>
        <p:txBody>
          <a:bodyPr/>
          <a:lstStyle/>
          <a:p>
            <a:pPr marL="0" indent="0">
              <a:buNone/>
            </a:pPr>
            <a:endParaRPr lang="en-US" sz="2800" dirty="0" smtClean="0">
              <a:solidFill>
                <a:srgbClr val="FF0000"/>
              </a:solidFill>
            </a:endParaRPr>
          </a:p>
          <a:p>
            <a:pPr marL="0" indent="0" algn="ctr">
              <a:buNone/>
            </a:pPr>
            <a:r>
              <a:rPr lang="en-US" sz="8000" dirty="0" smtClean="0">
                <a:solidFill>
                  <a:srgbClr val="000000"/>
                </a:solidFill>
              </a:rPr>
              <a:t>ENGAGE</a:t>
            </a:r>
            <a:r>
              <a:rPr lang="en-US" sz="6000" dirty="0" smtClean="0">
                <a:solidFill>
                  <a:srgbClr val="000000"/>
                </a:solidFill>
              </a:rPr>
              <a:t> as a friend, not a business transaction!</a:t>
            </a:r>
          </a:p>
          <a:p>
            <a:pPr marL="0" indent="0">
              <a:buNone/>
            </a:pPr>
            <a:endParaRPr lang="en-US" sz="2800" dirty="0">
              <a:solidFill>
                <a:srgbClr val="FF0000"/>
              </a:solidFill>
            </a:endParaRPr>
          </a:p>
        </p:txBody>
      </p:sp>
      <p:sp>
        <p:nvSpPr>
          <p:cNvPr id="3" name="Title 2"/>
          <p:cNvSpPr>
            <a:spLocks noGrp="1"/>
          </p:cNvSpPr>
          <p:nvPr>
            <p:ph type="title"/>
          </p:nvPr>
        </p:nvSpPr>
        <p:spPr/>
        <p:txBody>
          <a:bodyPr/>
          <a:lstStyle/>
          <a:p>
            <a:r>
              <a:rPr lang="en-US" dirty="0"/>
              <a:t>How Crayola's </a:t>
            </a:r>
            <a:r>
              <a:rPr lang="en-US" dirty="0" smtClean="0"/>
              <a:t>social </a:t>
            </a:r>
            <a:r>
              <a:rPr lang="en-US" dirty="0"/>
              <a:t>media agents use </a:t>
            </a:r>
            <a:r>
              <a:rPr lang="en-US" dirty="0" smtClean="0"/>
              <a:t>templates AND </a:t>
            </a:r>
            <a:r>
              <a:rPr lang="en-US" dirty="0"/>
              <a:t>connect </a:t>
            </a:r>
            <a:r>
              <a:rPr lang="en-US" dirty="0" smtClean="0"/>
              <a:t>with customers</a:t>
            </a:r>
            <a:endParaRPr lang="en-US" dirty="0"/>
          </a:p>
        </p:txBody>
      </p:sp>
    </p:spTree>
    <p:extLst>
      <p:ext uri="{BB962C8B-B14F-4D97-AF65-F5344CB8AC3E}">
        <p14:creationId xmlns:p14="http://schemas.microsoft.com/office/powerpoint/2010/main" val="3189381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8077200" cy="1362075"/>
          </a:xfrm>
        </p:spPr>
        <p:txBody>
          <a:bodyPr/>
          <a:lstStyle/>
          <a:p>
            <a:pPr marL="52388" indent="3175"/>
            <a:r>
              <a:rPr lang="en-US" dirty="0" smtClean="0"/>
              <a:t>Part 4: </a:t>
            </a:r>
            <a:r>
              <a:rPr lang="en-US" dirty="0"/>
              <a:t>How to keep your voice and </a:t>
            </a:r>
            <a:r>
              <a:rPr lang="en-US" dirty="0" smtClean="0"/>
              <a:t>tone consistent </a:t>
            </a:r>
            <a:r>
              <a:rPr lang="en-US" dirty="0"/>
              <a:t>across channels</a:t>
            </a:r>
          </a:p>
        </p:txBody>
      </p:sp>
    </p:spTree>
    <p:extLst>
      <p:ext uri="{BB962C8B-B14F-4D97-AF65-F5344CB8AC3E}">
        <p14:creationId xmlns:p14="http://schemas.microsoft.com/office/powerpoint/2010/main" val="4581576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3200" dirty="0" smtClean="0">
                <a:solidFill>
                  <a:srgbClr val="000000"/>
                </a:solidFill>
              </a:rPr>
              <a:t>Greetings and closings</a:t>
            </a:r>
          </a:p>
          <a:p>
            <a:r>
              <a:rPr lang="en-US" sz="3200" dirty="0" smtClean="0">
                <a:solidFill>
                  <a:srgbClr val="000000"/>
                </a:solidFill>
              </a:rPr>
              <a:t>Sympathy statements</a:t>
            </a:r>
          </a:p>
          <a:p>
            <a:r>
              <a:rPr lang="en-US" sz="3200" dirty="0" smtClean="0">
                <a:solidFill>
                  <a:srgbClr val="000000"/>
                </a:solidFill>
              </a:rPr>
              <a:t>Brand claims or trademarked terms</a:t>
            </a:r>
          </a:p>
          <a:p>
            <a:r>
              <a:rPr lang="en-US" sz="3200" dirty="0" smtClean="0">
                <a:solidFill>
                  <a:srgbClr val="000000"/>
                </a:solidFill>
              </a:rPr>
              <a:t>Tagline </a:t>
            </a:r>
          </a:p>
          <a:p>
            <a:r>
              <a:rPr lang="en-US" sz="3200" dirty="0" smtClean="0">
                <a:solidFill>
                  <a:srgbClr val="000000"/>
                </a:solidFill>
              </a:rPr>
              <a:t>Instructions</a:t>
            </a:r>
            <a:endParaRPr lang="en-US" sz="3200" dirty="0">
              <a:solidFill>
                <a:srgbClr val="000000"/>
              </a:solidFill>
            </a:endParaRPr>
          </a:p>
        </p:txBody>
      </p:sp>
      <p:sp>
        <p:nvSpPr>
          <p:cNvPr id="4" name="Title 3"/>
          <p:cNvSpPr>
            <a:spLocks noGrp="1"/>
          </p:cNvSpPr>
          <p:nvPr>
            <p:ph type="title"/>
          </p:nvPr>
        </p:nvSpPr>
        <p:spPr/>
        <p:txBody>
          <a:bodyPr/>
          <a:lstStyle/>
          <a:p>
            <a:pPr algn="ctr"/>
            <a:r>
              <a:rPr lang="en-US" sz="3200" dirty="0" smtClean="0"/>
              <a:t>Voice and tone should be consistent </a:t>
            </a:r>
            <a:br>
              <a:rPr lang="en-US" sz="3200" dirty="0" smtClean="0"/>
            </a:br>
            <a:r>
              <a:rPr lang="en-US" sz="3200" dirty="0" smtClean="0"/>
              <a:t>across channels, not identical</a:t>
            </a:r>
            <a:endParaRPr lang="en-US" sz="3200" dirty="0"/>
          </a:p>
        </p:txBody>
      </p:sp>
    </p:spTree>
    <p:extLst>
      <p:ext uri="{BB962C8B-B14F-4D97-AF65-F5344CB8AC3E}">
        <p14:creationId xmlns:p14="http://schemas.microsoft.com/office/powerpoint/2010/main" val="412436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700" dirty="0" smtClean="0"/>
              <a:t>Use style guide, quality monitoring form, and definitions document to describe and maintain consistent tone</a:t>
            </a:r>
            <a:endParaRPr lang="en-US" sz="2700" dirty="0"/>
          </a:p>
        </p:txBody>
      </p:sp>
      <p:pic>
        <p:nvPicPr>
          <p:cNvPr id="7" name="Picture 6"/>
          <p:cNvPicPr>
            <a:picLocks noChangeAspect="1"/>
          </p:cNvPicPr>
          <p:nvPr/>
        </p:nvPicPr>
        <p:blipFill>
          <a:blip r:embed="rId3"/>
          <a:stretch>
            <a:fillRect/>
          </a:stretch>
        </p:blipFill>
        <p:spPr>
          <a:xfrm>
            <a:off x="457200" y="1143000"/>
            <a:ext cx="1841500" cy="2374900"/>
          </a:xfrm>
          <a:prstGeom prst="rect">
            <a:avLst/>
          </a:prstGeom>
        </p:spPr>
      </p:pic>
      <p:pic>
        <p:nvPicPr>
          <p:cNvPr id="8" name="Picture 7"/>
          <p:cNvPicPr>
            <a:picLocks noChangeAspect="1"/>
          </p:cNvPicPr>
          <p:nvPr/>
        </p:nvPicPr>
        <p:blipFill>
          <a:blip r:embed="rId4"/>
          <a:stretch>
            <a:fillRect/>
          </a:stretch>
        </p:blipFill>
        <p:spPr>
          <a:xfrm>
            <a:off x="457200" y="3733800"/>
            <a:ext cx="1854200" cy="23876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143000"/>
            <a:ext cx="2974742" cy="4234918"/>
          </a:xfrm>
          <a:prstGeom prst="rect">
            <a:avLst/>
          </a:prstGeom>
        </p:spPr>
      </p:pic>
      <p:pic>
        <p:nvPicPr>
          <p:cNvPr id="10" name="Picture 9"/>
          <p:cNvPicPr>
            <a:picLocks noChangeAspect="1"/>
          </p:cNvPicPr>
          <p:nvPr/>
        </p:nvPicPr>
        <p:blipFill>
          <a:blip r:embed="rId6"/>
          <a:stretch>
            <a:fillRect/>
          </a:stretch>
        </p:blipFill>
        <p:spPr>
          <a:xfrm>
            <a:off x="2553883" y="1143000"/>
            <a:ext cx="3233530" cy="4267200"/>
          </a:xfrm>
          <a:prstGeom prst="rect">
            <a:avLst/>
          </a:prstGeom>
        </p:spPr>
      </p:pic>
    </p:spTree>
    <p:extLst>
      <p:ext uri="{BB962C8B-B14F-4D97-AF65-F5344CB8AC3E}">
        <p14:creationId xmlns:p14="http://schemas.microsoft.com/office/powerpoint/2010/main" val="337775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r>
              <a:rPr lang="en-US" sz="3200" dirty="0" smtClean="0"/>
              <a:t>Make your quality monitoring standards consistent across channels</a:t>
            </a:r>
            <a:endParaRPr lang="en-US" sz="3200" dirty="0"/>
          </a:p>
        </p:txBody>
      </p:sp>
      <p:sp>
        <p:nvSpPr>
          <p:cNvPr id="4" name="Text Placeholder 3"/>
          <p:cNvSpPr>
            <a:spLocks noGrp="1"/>
          </p:cNvSpPr>
          <p:nvPr>
            <p:ph type="body" idx="1"/>
          </p:nvPr>
        </p:nvSpPr>
        <p:spPr>
          <a:xfrm>
            <a:off x="457200" y="1143001"/>
            <a:ext cx="4040188" cy="457199"/>
          </a:xfrm>
        </p:spPr>
        <p:txBody>
          <a:bodyPr/>
          <a:lstStyle/>
          <a:p>
            <a:r>
              <a:rPr lang="en-US" dirty="0" smtClean="0"/>
              <a:t>Chat standards</a:t>
            </a:r>
            <a:endParaRPr lang="en-US" dirty="0"/>
          </a:p>
        </p:txBody>
      </p:sp>
      <p:sp>
        <p:nvSpPr>
          <p:cNvPr id="5" name="Content Placeholder 4"/>
          <p:cNvSpPr>
            <a:spLocks noGrp="1"/>
          </p:cNvSpPr>
          <p:nvPr>
            <p:ph sz="half" idx="2"/>
          </p:nvPr>
        </p:nvSpPr>
        <p:spPr>
          <a:xfrm>
            <a:off x="457200" y="1828800"/>
            <a:ext cx="4040188" cy="4876800"/>
          </a:xfrm>
          <a:solidFill>
            <a:srgbClr val="FFFFFF"/>
          </a:solidFill>
        </p:spPr>
        <p:txBody>
          <a:bodyPr/>
          <a:lstStyle/>
          <a:p>
            <a:pPr marL="457200" indent="-457200">
              <a:buFont typeface="+mj-lt"/>
              <a:buAutoNum type="arabicPeriod"/>
            </a:pPr>
            <a:r>
              <a:rPr lang="en-US" sz="2200" dirty="0"/>
              <a:t>Free text when necessary </a:t>
            </a:r>
            <a:r>
              <a:rPr lang="en-US" sz="2200" dirty="0">
                <a:solidFill>
                  <a:srgbClr val="000000"/>
                </a:solidFill>
              </a:rPr>
              <a:t>or customize templates.</a:t>
            </a:r>
          </a:p>
          <a:p>
            <a:pPr marL="457200" indent="-457200">
              <a:buFont typeface="+mj-lt"/>
              <a:buAutoNum type="arabicPeriod"/>
            </a:pPr>
            <a:r>
              <a:rPr lang="en-US" sz="2200" dirty="0">
                <a:solidFill>
                  <a:srgbClr val="000000"/>
                </a:solidFill>
              </a:rPr>
              <a:t>Use a friendly tone to build rapport.</a:t>
            </a:r>
          </a:p>
          <a:p>
            <a:pPr marL="457200" indent="-457200">
              <a:buFont typeface="+mj-lt"/>
              <a:buAutoNum type="arabicPeriod"/>
            </a:pPr>
            <a:r>
              <a:rPr lang="en-US" sz="2200" dirty="0">
                <a:solidFill>
                  <a:srgbClr val="000000"/>
                </a:solidFill>
              </a:rPr>
              <a:t>Write in your brand’s voice.</a:t>
            </a:r>
          </a:p>
          <a:p>
            <a:pPr marL="457200" indent="-457200">
              <a:buFont typeface="+mj-lt"/>
              <a:buAutoNum type="arabicPeriod"/>
            </a:pPr>
            <a:r>
              <a:rPr lang="en-US" sz="2200" dirty="0">
                <a:solidFill>
                  <a:srgbClr val="000000"/>
                </a:solidFill>
              </a:rPr>
              <a:t>Match the customer’s level of technical sophistication. </a:t>
            </a:r>
          </a:p>
          <a:p>
            <a:pPr marL="457200" indent="-457200">
              <a:buFont typeface="+mj-lt"/>
              <a:buAutoNum type="arabicPeriod"/>
            </a:pPr>
            <a:r>
              <a:rPr lang="en-US" sz="2200" dirty="0">
                <a:solidFill>
                  <a:srgbClr val="000000"/>
                </a:solidFill>
              </a:rPr>
              <a:t>Use correct spelling, grammar, and punctuation</a:t>
            </a:r>
            <a:r>
              <a:rPr lang="en-US" dirty="0">
                <a:solidFill>
                  <a:srgbClr val="000000"/>
                </a:solidFill>
              </a:rPr>
              <a:t>.</a:t>
            </a:r>
          </a:p>
          <a:p>
            <a:pPr marL="0" indent="0">
              <a:buNone/>
            </a:pPr>
            <a:endParaRPr lang="en-US" dirty="0"/>
          </a:p>
        </p:txBody>
      </p:sp>
      <p:sp>
        <p:nvSpPr>
          <p:cNvPr id="6" name="Text Placeholder 5"/>
          <p:cNvSpPr>
            <a:spLocks noGrp="1"/>
          </p:cNvSpPr>
          <p:nvPr>
            <p:ph type="body" sz="quarter" idx="3"/>
          </p:nvPr>
        </p:nvSpPr>
        <p:spPr>
          <a:xfrm>
            <a:off x="4645025" y="1143001"/>
            <a:ext cx="4041775" cy="457199"/>
          </a:xfrm>
        </p:spPr>
        <p:txBody>
          <a:bodyPr/>
          <a:lstStyle/>
          <a:p>
            <a:r>
              <a:rPr lang="en-US" dirty="0" smtClean="0"/>
              <a:t>Social standards</a:t>
            </a:r>
            <a:endParaRPr lang="en-US" dirty="0"/>
          </a:p>
        </p:txBody>
      </p:sp>
      <p:sp>
        <p:nvSpPr>
          <p:cNvPr id="7" name="Content Placeholder 6"/>
          <p:cNvSpPr>
            <a:spLocks noGrp="1"/>
          </p:cNvSpPr>
          <p:nvPr>
            <p:ph sz="quarter" idx="4"/>
          </p:nvPr>
        </p:nvSpPr>
        <p:spPr>
          <a:xfrm>
            <a:off x="4645025" y="1828800"/>
            <a:ext cx="4041775" cy="4876800"/>
          </a:xfrm>
          <a:solidFill>
            <a:srgbClr val="FFFFFF"/>
          </a:solidFill>
        </p:spPr>
        <p:txBody>
          <a:bodyPr/>
          <a:lstStyle/>
          <a:p>
            <a:pPr marL="457200" indent="-457200">
              <a:buFont typeface="+mj-lt"/>
              <a:buAutoNum type="arabicPeriod"/>
            </a:pPr>
            <a:r>
              <a:rPr lang="en-US" sz="2200" dirty="0">
                <a:solidFill>
                  <a:srgbClr val="000000"/>
                </a:solidFill>
              </a:rPr>
              <a:t>Free text when necessary or customize templates.</a:t>
            </a:r>
          </a:p>
          <a:p>
            <a:pPr marL="457200" indent="-457200">
              <a:buFont typeface="+mj-lt"/>
              <a:buAutoNum type="arabicPeriod"/>
            </a:pPr>
            <a:r>
              <a:rPr lang="en-US" sz="2200" dirty="0">
                <a:solidFill>
                  <a:srgbClr val="000000"/>
                </a:solidFill>
              </a:rPr>
              <a:t>Use your brand’s voice and a friendly tone to build rapport.</a:t>
            </a:r>
          </a:p>
          <a:p>
            <a:pPr marL="457200" indent="-457200">
              <a:buFont typeface="+mj-lt"/>
              <a:buAutoNum type="arabicPeriod"/>
            </a:pPr>
            <a:r>
              <a:rPr lang="en-US" sz="2200" dirty="0">
                <a:solidFill>
                  <a:srgbClr val="000000"/>
                </a:solidFill>
              </a:rPr>
              <a:t>Avoid spelling, grammar, or punctuation errors that cause confusion.</a:t>
            </a:r>
          </a:p>
          <a:p>
            <a:pPr marL="457200" indent="-457200">
              <a:buFont typeface="+mj-lt"/>
              <a:buAutoNum type="arabicPeriod"/>
            </a:pPr>
            <a:r>
              <a:rPr lang="en-US" sz="2200" dirty="0">
                <a:solidFill>
                  <a:srgbClr val="000000"/>
                </a:solidFill>
              </a:rPr>
              <a:t>Follow your organization’s conventions for writing in social channels.</a:t>
            </a:r>
          </a:p>
          <a:p>
            <a:pPr marL="0" indent="0">
              <a:buNone/>
            </a:pPr>
            <a:endParaRPr lang="en-US" dirty="0"/>
          </a:p>
        </p:txBody>
      </p:sp>
    </p:spTree>
    <p:extLst>
      <p:ext uri="{BB962C8B-B14F-4D97-AF65-F5344CB8AC3E}">
        <p14:creationId xmlns:p14="http://schemas.microsoft.com/office/powerpoint/2010/main" val="107364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8839200" cy="5486400"/>
          </a:xfrm>
          <a:solidFill>
            <a:srgbClr val="FFFFFF"/>
          </a:solidFill>
        </p:spPr>
        <p:txBody>
          <a:bodyPr/>
          <a:lstStyle/>
          <a:p>
            <a:r>
              <a:rPr lang="en-US" sz="2100" dirty="0" smtClean="0"/>
              <a:t>Written Style Guide and How to Say It</a:t>
            </a:r>
          </a:p>
          <a:p>
            <a:pPr lvl="1">
              <a:buFont typeface="Wingdings" panose="05000000000000000000" pitchFamily="2" charset="2"/>
              <a:buChar char="v"/>
            </a:pPr>
            <a:r>
              <a:rPr lang="en-US" sz="2100" dirty="0" smtClean="0"/>
              <a:t> Guidance for creating the CRAYOLA brand voice in written communications</a:t>
            </a:r>
          </a:p>
          <a:p>
            <a:pPr lvl="0"/>
            <a:r>
              <a:rPr lang="en-US" sz="2100" dirty="0"/>
              <a:t>Reps often “know” when a response needs something extra</a:t>
            </a:r>
          </a:p>
          <a:p>
            <a:r>
              <a:rPr lang="en-US" sz="2100" dirty="0" smtClean="0"/>
              <a:t>Helps </a:t>
            </a:r>
            <a:r>
              <a:rPr lang="en-US" sz="2100" b="1" dirty="0" smtClean="0"/>
              <a:t>representatives </a:t>
            </a:r>
            <a:r>
              <a:rPr lang="en-US" sz="2100" dirty="0" smtClean="0"/>
              <a:t>understand:</a:t>
            </a:r>
          </a:p>
          <a:p>
            <a:pPr lvl="1">
              <a:buFont typeface="Wingdings" panose="05000000000000000000" pitchFamily="2" charset="2"/>
              <a:buChar char="v"/>
            </a:pPr>
            <a:r>
              <a:rPr lang="en-US" sz="2100" dirty="0" smtClean="0"/>
              <a:t> Our expectations</a:t>
            </a:r>
          </a:p>
          <a:p>
            <a:pPr lvl="1">
              <a:buFont typeface="Wingdings" panose="05000000000000000000" pitchFamily="2" charset="2"/>
              <a:buChar char="v"/>
            </a:pPr>
            <a:r>
              <a:rPr lang="en-US" sz="2100" dirty="0" smtClean="0"/>
              <a:t> HOW TO SAY IT</a:t>
            </a:r>
          </a:p>
          <a:p>
            <a:pPr lvl="1">
              <a:buFont typeface="Wingdings" panose="05000000000000000000" pitchFamily="2" charset="2"/>
              <a:buChar char="v"/>
            </a:pPr>
            <a:r>
              <a:rPr lang="en-US" sz="2100" dirty="0" smtClean="0"/>
              <a:t> Helps those who may be better verbal than written communicators</a:t>
            </a:r>
          </a:p>
          <a:p>
            <a:pPr>
              <a:buFont typeface="Wingdings" panose="05000000000000000000" pitchFamily="2" charset="2"/>
              <a:buChar char="§"/>
            </a:pPr>
            <a:r>
              <a:rPr lang="en-US" sz="2100" dirty="0" smtClean="0"/>
              <a:t>Shows </a:t>
            </a:r>
            <a:r>
              <a:rPr lang="en-US" sz="2100" b="1" dirty="0" smtClean="0"/>
              <a:t>consumers </a:t>
            </a:r>
            <a:r>
              <a:rPr lang="en-US" sz="2100" dirty="0" smtClean="0"/>
              <a:t>we:</a:t>
            </a:r>
          </a:p>
          <a:p>
            <a:pPr lvl="1">
              <a:buFont typeface="Wingdings" panose="05000000000000000000" pitchFamily="2" charset="2"/>
              <a:buChar char="v"/>
            </a:pPr>
            <a:r>
              <a:rPr lang="en-US" sz="2100" dirty="0" smtClean="0"/>
              <a:t> Understand them</a:t>
            </a:r>
          </a:p>
          <a:p>
            <a:pPr lvl="1">
              <a:buFont typeface="Wingdings" panose="05000000000000000000" pitchFamily="2" charset="2"/>
              <a:buChar char="v"/>
            </a:pPr>
            <a:r>
              <a:rPr lang="en-US" sz="2100" dirty="0"/>
              <a:t> </a:t>
            </a:r>
            <a:r>
              <a:rPr lang="en-US" sz="2100" dirty="0" smtClean="0"/>
              <a:t>Want to help them</a:t>
            </a:r>
          </a:p>
          <a:p>
            <a:pPr lvl="1">
              <a:buFont typeface="Wingdings" panose="05000000000000000000" pitchFamily="2" charset="2"/>
              <a:buChar char="v"/>
            </a:pPr>
            <a:r>
              <a:rPr lang="en-US" sz="2100" dirty="0"/>
              <a:t> </a:t>
            </a:r>
            <a:r>
              <a:rPr lang="en-US" sz="2100" dirty="0" smtClean="0"/>
              <a:t> Value them</a:t>
            </a:r>
          </a:p>
          <a:p>
            <a:endParaRPr lang="en-US" sz="2400" dirty="0"/>
          </a:p>
          <a:p>
            <a:pPr lvl="0"/>
            <a:endParaRPr lang="en-US" sz="2400" dirty="0" smtClean="0"/>
          </a:p>
        </p:txBody>
      </p:sp>
      <p:sp>
        <p:nvSpPr>
          <p:cNvPr id="4" name="Title 3"/>
          <p:cNvSpPr>
            <a:spLocks noGrp="1"/>
          </p:cNvSpPr>
          <p:nvPr>
            <p:ph type="title"/>
          </p:nvPr>
        </p:nvSpPr>
        <p:spPr/>
        <p:txBody>
          <a:bodyPr/>
          <a:lstStyle/>
          <a:p>
            <a:r>
              <a:rPr lang="en-US" sz="3200" dirty="0" smtClean="0"/>
              <a:t>Crayola’s Written Style Guide and</a:t>
            </a:r>
            <a:br>
              <a:rPr lang="en-US" sz="3200" dirty="0" smtClean="0"/>
            </a:br>
            <a:r>
              <a:rPr lang="en-US" sz="3200" dirty="0" smtClean="0"/>
              <a:t>Quality Monitoring Tool</a:t>
            </a:r>
            <a:endParaRPr lang="en-US" sz="3200" dirty="0"/>
          </a:p>
        </p:txBody>
      </p:sp>
    </p:spTree>
    <p:extLst>
      <p:ext uri="{BB962C8B-B14F-4D97-AF65-F5344CB8AC3E}">
        <p14:creationId xmlns:p14="http://schemas.microsoft.com/office/powerpoint/2010/main" val="17845677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Crayola’s Writing Style Guide</a:t>
            </a:r>
            <a:endParaRPr lang="en-US" sz="3600" dirty="0"/>
          </a:p>
        </p:txBody>
      </p:sp>
      <p:pic>
        <p:nvPicPr>
          <p:cNvPr id="4" name="Picture 3"/>
          <p:cNvPicPr>
            <a:picLocks noChangeAspect="1"/>
          </p:cNvPicPr>
          <p:nvPr/>
        </p:nvPicPr>
        <p:blipFill>
          <a:blip r:embed="rId2"/>
          <a:stretch>
            <a:fillRect/>
          </a:stretch>
        </p:blipFill>
        <p:spPr>
          <a:xfrm>
            <a:off x="990600" y="990600"/>
            <a:ext cx="6266736" cy="5715000"/>
          </a:xfrm>
          <a:prstGeom prst="rect">
            <a:avLst/>
          </a:prstGeom>
        </p:spPr>
      </p:pic>
    </p:spTree>
    <p:extLst>
      <p:ext uri="{BB962C8B-B14F-4D97-AF65-F5344CB8AC3E}">
        <p14:creationId xmlns:p14="http://schemas.microsoft.com/office/powerpoint/2010/main" val="5008826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914400"/>
            <a:ext cx="8305800" cy="5410200"/>
          </a:xfrm>
        </p:spPr>
        <p:txBody>
          <a:bodyPr/>
          <a:lstStyle/>
          <a:p>
            <a:pPr marL="0" indent="0">
              <a:buNone/>
            </a:pPr>
            <a:endParaRPr lang="en-US" sz="2400" dirty="0"/>
          </a:p>
          <a:p>
            <a:pPr lvl="0"/>
            <a:endParaRPr lang="en-US" sz="2400" dirty="0" smtClean="0"/>
          </a:p>
        </p:txBody>
      </p:sp>
      <p:sp>
        <p:nvSpPr>
          <p:cNvPr id="4" name="Title 3"/>
          <p:cNvSpPr>
            <a:spLocks noGrp="1"/>
          </p:cNvSpPr>
          <p:nvPr>
            <p:ph type="title"/>
          </p:nvPr>
        </p:nvSpPr>
        <p:spPr/>
        <p:txBody>
          <a:bodyPr/>
          <a:lstStyle/>
          <a:p>
            <a:r>
              <a:rPr lang="en-US" sz="3200" dirty="0" smtClean="0"/>
              <a:t>Quality Monitoring Tool</a:t>
            </a:r>
            <a:endParaRPr lang="en-US" sz="3200" dirty="0"/>
          </a:p>
        </p:txBody>
      </p:sp>
      <p:pic>
        <p:nvPicPr>
          <p:cNvPr id="2" name="Picture 1"/>
          <p:cNvPicPr>
            <a:picLocks noChangeAspect="1"/>
          </p:cNvPicPr>
          <p:nvPr/>
        </p:nvPicPr>
        <p:blipFill>
          <a:blip r:embed="rId3"/>
          <a:stretch>
            <a:fillRect/>
          </a:stretch>
        </p:blipFill>
        <p:spPr>
          <a:xfrm>
            <a:off x="695325" y="1447800"/>
            <a:ext cx="7677150" cy="4343400"/>
          </a:xfrm>
          <a:prstGeom prst="rect">
            <a:avLst/>
          </a:prstGeom>
        </p:spPr>
      </p:pic>
    </p:spTree>
    <p:extLst>
      <p:ext uri="{BB962C8B-B14F-4D97-AF65-F5344CB8AC3E}">
        <p14:creationId xmlns:p14="http://schemas.microsoft.com/office/powerpoint/2010/main" val="11471498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dirty="0" smtClean="0">
                <a:solidFill>
                  <a:srgbClr val="FF0000"/>
                </a:solidFill>
              </a:rPr>
              <a:t>KRIS</a:t>
            </a:r>
            <a:endParaRPr lang="en-US" sz="3600" dirty="0">
              <a:solidFill>
                <a:srgbClr val="FF0000"/>
              </a:solidFill>
            </a:endParaRPr>
          </a:p>
        </p:txBody>
      </p:sp>
      <p:sp>
        <p:nvSpPr>
          <p:cNvPr id="3" name="Title 2"/>
          <p:cNvSpPr>
            <a:spLocks noGrp="1"/>
          </p:cNvSpPr>
          <p:nvPr>
            <p:ph type="title"/>
          </p:nvPr>
        </p:nvSpPr>
        <p:spPr>
          <a:xfrm>
            <a:off x="0" y="101600"/>
            <a:ext cx="8839200" cy="838200"/>
          </a:xfrm>
        </p:spPr>
        <p:txBody>
          <a:bodyPr/>
          <a:lstStyle/>
          <a:p>
            <a:pPr algn="ctr"/>
            <a:r>
              <a:rPr lang="en-US" sz="3600" dirty="0" smtClean="0"/>
              <a:t>Quick intro: Kristina Lomax, Crayola</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064523"/>
            <a:ext cx="1905000" cy="2362200"/>
          </a:xfrm>
          <a:prstGeom prst="rect">
            <a:avLst/>
          </a:prstGeom>
        </p:spPr>
      </p:pic>
      <p:sp>
        <p:nvSpPr>
          <p:cNvPr id="5" name="TextBox 4"/>
          <p:cNvSpPr txBox="1"/>
          <p:nvPr/>
        </p:nvSpPr>
        <p:spPr>
          <a:xfrm>
            <a:off x="2514600" y="2003485"/>
            <a:ext cx="6891867" cy="4524315"/>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latin typeface="+mj-lt"/>
              </a:rPr>
              <a:t>Crayola Consumer Affairs since 1990</a:t>
            </a:r>
          </a:p>
          <a:p>
            <a:pPr marL="342900" indent="-342900">
              <a:buFont typeface="Wingdings" panose="05000000000000000000" pitchFamily="2" charset="2"/>
              <a:buChar char="q"/>
            </a:pPr>
            <a:endParaRPr lang="en-US" dirty="0" smtClean="0">
              <a:latin typeface="+mj-lt"/>
            </a:endParaRPr>
          </a:p>
          <a:p>
            <a:pPr marL="342900" indent="-342900">
              <a:buFont typeface="Wingdings" panose="05000000000000000000" pitchFamily="2" charset="2"/>
              <a:buChar char="q"/>
            </a:pPr>
            <a:r>
              <a:rPr lang="en-US" dirty="0" smtClean="0">
                <a:latin typeface="+mj-lt"/>
              </a:rPr>
              <a:t>Los Angeles based Contact Centers</a:t>
            </a:r>
          </a:p>
          <a:p>
            <a:pPr marL="342900" indent="-342900">
              <a:buFont typeface="Wingdings" panose="05000000000000000000" pitchFamily="2" charset="2"/>
              <a:buChar char="q"/>
            </a:pPr>
            <a:endParaRPr lang="en-US" dirty="0" smtClean="0">
              <a:latin typeface="+mj-lt"/>
            </a:endParaRPr>
          </a:p>
          <a:p>
            <a:pPr marL="342900" indent="-342900">
              <a:buFont typeface="Wingdings" panose="05000000000000000000" pitchFamily="2" charset="2"/>
              <a:buChar char="q"/>
            </a:pPr>
            <a:r>
              <a:rPr lang="en-US" dirty="0" smtClean="0">
                <a:latin typeface="+mj-lt"/>
              </a:rPr>
              <a:t>Returned to Crayola after 12 years</a:t>
            </a:r>
          </a:p>
          <a:p>
            <a:pPr marL="342900" indent="-342900">
              <a:buFont typeface="Wingdings" panose="05000000000000000000" pitchFamily="2" charset="2"/>
              <a:buChar char="q"/>
            </a:pPr>
            <a:endParaRPr lang="en-US" dirty="0" smtClean="0">
              <a:latin typeface="+mj-lt"/>
            </a:endParaRPr>
          </a:p>
          <a:p>
            <a:pPr marL="342900" indent="-342900">
              <a:buFont typeface="Wingdings" panose="05000000000000000000" pitchFamily="2" charset="2"/>
              <a:buChar char="q"/>
            </a:pPr>
            <a:r>
              <a:rPr lang="en-US" dirty="0" smtClean="0">
                <a:latin typeface="+mj-lt"/>
              </a:rPr>
              <a:t>Oversee written response in Social Media, Email, Chat and Letters</a:t>
            </a:r>
          </a:p>
          <a:p>
            <a:pPr marL="342900" indent="-342900">
              <a:buFont typeface="Wingdings" panose="05000000000000000000" pitchFamily="2" charset="2"/>
              <a:buChar char="q"/>
            </a:pPr>
            <a:endParaRPr lang="en-US" dirty="0">
              <a:latin typeface="+mj-lt"/>
            </a:endParaRPr>
          </a:p>
          <a:p>
            <a:pPr marL="342900" indent="-342900">
              <a:buFont typeface="Wingdings" panose="05000000000000000000" pitchFamily="2" charset="2"/>
              <a:buChar char="q"/>
            </a:pPr>
            <a:r>
              <a:rPr lang="en-US" dirty="0" smtClean="0">
                <a:latin typeface="+mj-lt"/>
              </a:rPr>
              <a:t>Positive Consumer Experience = Emotional Connection</a:t>
            </a:r>
          </a:p>
          <a:p>
            <a:pPr marL="342900" indent="-342900">
              <a:buFont typeface="Arial" panose="020B0604020202020204" pitchFamily="34" charset="0"/>
              <a:buChar char="•"/>
            </a:pPr>
            <a:endParaRPr lang="en-US" dirty="0"/>
          </a:p>
        </p:txBody>
      </p:sp>
      <p:pic>
        <p:nvPicPr>
          <p:cNvPr id="6" name="Picture 5"/>
          <p:cNvPicPr>
            <a:picLocks noChangeAspect="1"/>
          </p:cNvPicPr>
          <p:nvPr/>
        </p:nvPicPr>
        <p:blipFill>
          <a:blip r:embed="rId4"/>
          <a:stretch>
            <a:fillRect/>
          </a:stretch>
        </p:blipFill>
        <p:spPr>
          <a:xfrm>
            <a:off x="7400925" y="987485"/>
            <a:ext cx="1476375" cy="1143000"/>
          </a:xfrm>
          <a:prstGeom prst="rect">
            <a:avLst/>
          </a:prstGeom>
        </p:spPr>
      </p:pic>
    </p:spTree>
    <p:extLst>
      <p:ext uri="{BB962C8B-B14F-4D97-AF65-F5344CB8AC3E}">
        <p14:creationId xmlns:p14="http://schemas.microsoft.com/office/powerpoint/2010/main" val="26189827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8077200" cy="1362075"/>
          </a:xfrm>
        </p:spPr>
        <p:txBody>
          <a:bodyPr/>
          <a:lstStyle/>
          <a:p>
            <a:r>
              <a:rPr lang="en-US" dirty="0" smtClean="0"/>
              <a:t>Part 5: </a:t>
            </a:r>
            <a:r>
              <a:rPr lang="en-US" dirty="0"/>
              <a:t>Next steps: Short-term planning for writing that shows you care</a:t>
            </a:r>
            <a:br>
              <a:rPr lang="en-US" dirty="0"/>
            </a:br>
            <a:endParaRPr lang="en-US" dirty="0"/>
          </a:p>
        </p:txBody>
      </p:sp>
    </p:spTree>
    <p:extLst>
      <p:ext uri="{BB962C8B-B14F-4D97-AF65-F5344CB8AC3E}">
        <p14:creationId xmlns:p14="http://schemas.microsoft.com/office/powerpoint/2010/main" val="45815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200" dirty="0" smtClean="0"/>
              <a:t>Next steps: Crayola’s 2016 plans</a:t>
            </a:r>
            <a:r>
              <a:rPr lang="en-US" altLang="en-US" dirty="0" smtClean="0"/>
              <a:t>		</a:t>
            </a:r>
          </a:p>
        </p:txBody>
      </p:sp>
      <p:sp>
        <p:nvSpPr>
          <p:cNvPr id="7171" name="Rectangle 3"/>
          <p:cNvSpPr>
            <a:spLocks noGrp="1" noChangeArrowheads="1"/>
          </p:cNvSpPr>
          <p:nvPr>
            <p:ph type="body" idx="1"/>
          </p:nvPr>
        </p:nvSpPr>
        <p:spPr/>
        <p:txBody>
          <a:bodyPr/>
          <a:lstStyle/>
          <a:p>
            <a:pPr eaLnBrk="1" hangingPunct="1"/>
            <a:r>
              <a:rPr lang="en-US" sz="2800" dirty="0" smtClean="0">
                <a:solidFill>
                  <a:srgbClr val="002060"/>
                </a:solidFill>
              </a:rPr>
              <a:t>Written Style Guide</a:t>
            </a:r>
          </a:p>
          <a:p>
            <a:pPr eaLnBrk="1" hangingPunct="1"/>
            <a:r>
              <a:rPr lang="en-US" sz="2800" dirty="0" smtClean="0">
                <a:solidFill>
                  <a:srgbClr val="002060"/>
                </a:solidFill>
              </a:rPr>
              <a:t>Regular Training Sessions at Front-Line Staff Meetings</a:t>
            </a:r>
          </a:p>
          <a:p>
            <a:pPr lvl="1" eaLnBrk="1" hangingPunct="1">
              <a:buFont typeface="Wingdings" panose="05000000000000000000" pitchFamily="2" charset="2"/>
              <a:buChar char="v"/>
            </a:pPr>
            <a:r>
              <a:rPr lang="en-US" sz="2600" dirty="0">
                <a:solidFill>
                  <a:srgbClr val="002060"/>
                </a:solidFill>
              </a:rPr>
              <a:t> </a:t>
            </a:r>
            <a:r>
              <a:rPr lang="en-US" sz="2600" dirty="0" smtClean="0">
                <a:solidFill>
                  <a:srgbClr val="002060"/>
                </a:solidFill>
              </a:rPr>
              <a:t>Exchange sessions such as “How Would YOU Say It?”</a:t>
            </a:r>
          </a:p>
          <a:p>
            <a:pPr eaLnBrk="1" hangingPunct="1"/>
            <a:r>
              <a:rPr lang="en-US" sz="2800" dirty="0" smtClean="0">
                <a:solidFill>
                  <a:srgbClr val="002060"/>
                </a:solidFill>
              </a:rPr>
              <a:t>Caught in the Act…..of Providing Great Service</a:t>
            </a:r>
          </a:p>
          <a:p>
            <a:pPr eaLnBrk="1" hangingPunct="1"/>
            <a:r>
              <a:rPr lang="en-US" sz="2800" dirty="0" smtClean="0">
                <a:solidFill>
                  <a:srgbClr val="002060"/>
                </a:solidFill>
              </a:rPr>
              <a:t>Monthly Coaching Sessions </a:t>
            </a:r>
          </a:p>
          <a:p>
            <a:pPr lvl="1" eaLnBrk="1" hangingPunct="1">
              <a:buFont typeface="Wingdings" panose="05000000000000000000" pitchFamily="2" charset="2"/>
              <a:buChar char="v"/>
            </a:pPr>
            <a:r>
              <a:rPr lang="en-US" sz="2600" dirty="0">
                <a:solidFill>
                  <a:srgbClr val="002060"/>
                </a:solidFill>
              </a:rPr>
              <a:t> </a:t>
            </a:r>
            <a:r>
              <a:rPr lang="en-US" sz="2600" dirty="0" smtClean="0">
                <a:solidFill>
                  <a:srgbClr val="002060"/>
                </a:solidFill>
              </a:rPr>
              <a:t>Focus on Emotional Connection</a:t>
            </a:r>
          </a:p>
          <a:p>
            <a:pPr lvl="1" eaLnBrk="1" hangingPunct="1">
              <a:buFont typeface="Wingdings" panose="05000000000000000000" pitchFamily="2" charset="2"/>
              <a:buChar char="v"/>
            </a:pPr>
            <a:r>
              <a:rPr lang="en-US" sz="2600" dirty="0" smtClean="0">
                <a:solidFill>
                  <a:srgbClr val="002060"/>
                </a:solidFill>
              </a:rPr>
              <a:t> Self Monitoring for Emotional Connection</a:t>
            </a:r>
          </a:p>
          <a:p>
            <a:pPr lvl="1" eaLnBrk="1" hangingPunct="1">
              <a:buFont typeface="Wingdings" panose="05000000000000000000" pitchFamily="2" charset="2"/>
              <a:buChar char="v"/>
            </a:pPr>
            <a:endParaRPr lang="en-US" sz="2600" i="1" dirty="0"/>
          </a:p>
          <a:p>
            <a:pPr lvl="1" eaLnBrk="1" hangingPunct="1">
              <a:buFont typeface="Wingdings" panose="05000000000000000000" pitchFamily="2" charset="2"/>
              <a:buChar char="v"/>
            </a:pPr>
            <a:endParaRPr lang="en-US" sz="2600" i="1"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dirty="0" smtClean="0"/>
              <a:t>Activity: What will be your next steps in </a:t>
            </a:r>
            <a:br>
              <a:rPr lang="en-US" sz="3200" dirty="0" smtClean="0"/>
            </a:br>
            <a:r>
              <a:rPr lang="en-US" sz="3200" dirty="0" smtClean="0"/>
              <a:t>helping your team write to build rapport? </a:t>
            </a:r>
            <a:endParaRPr lang="en-US" sz="3200" dirty="0"/>
          </a:p>
        </p:txBody>
      </p:sp>
      <p:pic>
        <p:nvPicPr>
          <p:cNvPr id="4" name="Picture 3"/>
          <p:cNvPicPr>
            <a:picLocks noChangeAspect="1"/>
          </p:cNvPicPr>
          <p:nvPr/>
        </p:nvPicPr>
        <p:blipFill>
          <a:blip r:embed="rId3"/>
          <a:stretch>
            <a:fillRect/>
          </a:stretch>
        </p:blipFill>
        <p:spPr>
          <a:xfrm>
            <a:off x="1295400" y="1066800"/>
            <a:ext cx="6806275" cy="5245100"/>
          </a:xfrm>
          <a:prstGeom prst="rect">
            <a:avLst/>
          </a:prstGeom>
        </p:spPr>
      </p:pic>
    </p:spTree>
    <p:extLst>
      <p:ext uri="{BB962C8B-B14F-4D97-AF65-F5344CB8AC3E}">
        <p14:creationId xmlns:p14="http://schemas.microsoft.com/office/powerpoint/2010/main" val="37082996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dirty="0" smtClean="0"/>
              <a:t>QUESTIONS?</a:t>
            </a:r>
          </a:p>
        </p:txBody>
      </p:sp>
      <p:sp>
        <p:nvSpPr>
          <p:cNvPr id="9219" name="Rectangle 3"/>
          <p:cNvSpPr>
            <a:spLocks noGrp="1" noChangeArrowheads="1"/>
          </p:cNvSpPr>
          <p:nvPr>
            <p:ph type="body" sz="half" idx="1"/>
          </p:nvPr>
        </p:nvSpPr>
        <p:spPr/>
        <p:txBody>
          <a:bodyPr/>
          <a:lstStyle/>
          <a:p>
            <a:pPr marL="6350" lvl="1" indent="-6350">
              <a:buFont typeface="Arial" charset="0"/>
              <a:buNone/>
            </a:pPr>
            <a:r>
              <a:rPr lang="en-US" sz="2400" dirty="0">
                <a:latin typeface="Arial" charset="0"/>
                <a:cs typeface="Arial" charset="0"/>
              </a:rPr>
              <a:t>Leslie O’Flahavan, E-WRITE</a:t>
            </a:r>
          </a:p>
          <a:p>
            <a:pPr marL="6350" lvl="1" indent="-6350">
              <a:buFont typeface="Arial" charset="0"/>
              <a:buNone/>
            </a:pPr>
            <a:r>
              <a:rPr lang="en-US" sz="2400" dirty="0">
                <a:latin typeface="Arial" charset="0"/>
                <a:cs typeface="Arial" charset="0"/>
              </a:rPr>
              <a:t>Leslie@ewriteonline.com</a:t>
            </a:r>
          </a:p>
          <a:p>
            <a:pPr marL="6350" lvl="1" indent="-6350">
              <a:buFont typeface="Arial" charset="0"/>
              <a:buNone/>
            </a:pPr>
            <a:r>
              <a:rPr lang="en-US" sz="2400" dirty="0">
                <a:latin typeface="Arial" charset="0"/>
                <a:cs typeface="Arial" charset="0"/>
              </a:rPr>
              <a:t>301-989-9583</a:t>
            </a:r>
          </a:p>
          <a:p>
            <a:pPr marL="6350" lvl="1" indent="-6350">
              <a:buFont typeface="Arial" charset="0"/>
              <a:buNone/>
            </a:pPr>
            <a:r>
              <a:rPr lang="en-US" sz="2400" dirty="0" smtClean="0">
                <a:solidFill>
                  <a:schemeClr val="accent6"/>
                </a:solidFill>
                <a:latin typeface="Arial" charset="0"/>
                <a:cs typeface="Arial" charset="0"/>
              </a:rPr>
              <a:t>www.ewriteonline.com</a:t>
            </a:r>
          </a:p>
          <a:p>
            <a:pPr marL="6350" lvl="1" indent="-6350">
              <a:buFont typeface="Arial" charset="0"/>
              <a:buNone/>
            </a:pPr>
            <a:r>
              <a:rPr lang="en-US" sz="2400" dirty="0" smtClean="0">
                <a:solidFill>
                  <a:schemeClr val="accent2"/>
                </a:solidFill>
                <a:latin typeface="Arial" charset="0"/>
                <a:cs typeface="Arial" charset="0"/>
              </a:rPr>
              <a:t>@LeslieO</a:t>
            </a:r>
            <a:endParaRPr lang="en-US" sz="2400" dirty="0">
              <a:solidFill>
                <a:schemeClr val="accent2"/>
              </a:solidFill>
              <a:latin typeface="Arial" charset="0"/>
              <a:cs typeface="Arial" charset="0"/>
            </a:endParaRPr>
          </a:p>
        </p:txBody>
      </p:sp>
      <p:sp>
        <p:nvSpPr>
          <p:cNvPr id="2" name="Rectangle 1"/>
          <p:cNvSpPr/>
          <p:nvPr/>
        </p:nvSpPr>
        <p:spPr>
          <a:xfrm>
            <a:off x="4876800" y="1143000"/>
            <a:ext cx="4038600" cy="2739211"/>
          </a:xfrm>
          <a:prstGeom prst="rect">
            <a:avLst/>
          </a:prstGeom>
        </p:spPr>
        <p:txBody>
          <a:bodyPr wrap="square">
            <a:spAutoFit/>
          </a:bodyPr>
          <a:lstStyle/>
          <a:p>
            <a:pPr marL="0" indent="0" eaLnBrk="1" hangingPunct="1">
              <a:lnSpc>
                <a:spcPct val="120000"/>
              </a:lnSpc>
              <a:buNone/>
            </a:pPr>
            <a:r>
              <a:rPr lang="en-US" altLang="en-US" dirty="0">
                <a:latin typeface="Arial"/>
                <a:cs typeface="Arial"/>
              </a:rPr>
              <a:t>Kris Lomax</a:t>
            </a:r>
          </a:p>
          <a:p>
            <a:pPr marL="0" indent="0" eaLnBrk="1" hangingPunct="1">
              <a:lnSpc>
                <a:spcPct val="120000"/>
              </a:lnSpc>
              <a:buNone/>
            </a:pPr>
            <a:r>
              <a:rPr lang="en-US" altLang="en-US" dirty="0">
                <a:latin typeface="Arial"/>
                <a:cs typeface="Arial"/>
              </a:rPr>
              <a:t>CRAYOLA Consumer Affairs</a:t>
            </a:r>
          </a:p>
          <a:p>
            <a:pPr marL="0" indent="0" eaLnBrk="1" hangingPunct="1">
              <a:lnSpc>
                <a:spcPct val="120000"/>
              </a:lnSpc>
              <a:buNone/>
            </a:pPr>
            <a:r>
              <a:rPr lang="en-US" altLang="en-US" dirty="0" smtClean="0">
                <a:latin typeface="Arial"/>
                <a:cs typeface="Arial"/>
              </a:rPr>
              <a:t>Social </a:t>
            </a:r>
            <a:r>
              <a:rPr lang="en-US" altLang="en-US" dirty="0">
                <a:latin typeface="Arial"/>
                <a:cs typeface="Arial"/>
              </a:rPr>
              <a:t>Media Manager</a:t>
            </a:r>
          </a:p>
          <a:p>
            <a:pPr marL="0" indent="0" eaLnBrk="1" hangingPunct="1">
              <a:lnSpc>
                <a:spcPct val="120000"/>
              </a:lnSpc>
              <a:buNone/>
            </a:pPr>
            <a:r>
              <a:rPr lang="en-US" altLang="en-US" dirty="0">
                <a:latin typeface="Arial"/>
                <a:cs typeface="Arial"/>
              </a:rPr>
              <a:t>610.253.6272, Extension 6220</a:t>
            </a:r>
          </a:p>
          <a:p>
            <a:pPr marL="0" indent="0" eaLnBrk="1" hangingPunct="1">
              <a:lnSpc>
                <a:spcPct val="120000"/>
              </a:lnSpc>
              <a:buNone/>
            </a:pPr>
            <a:r>
              <a:rPr lang="en-US" altLang="en-US" dirty="0">
                <a:latin typeface="Arial"/>
                <a:cs typeface="Arial"/>
              </a:rPr>
              <a:t>klomax@crayola.com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smtClean="0">
                <a:solidFill>
                  <a:srgbClr val="000000"/>
                </a:solidFill>
              </a:rPr>
              <a:t>Longtime SOCAP buddies</a:t>
            </a:r>
          </a:p>
          <a:p>
            <a:r>
              <a:rPr lang="en-US" sz="2500" dirty="0" smtClean="0">
                <a:solidFill>
                  <a:srgbClr val="000000"/>
                </a:solidFill>
              </a:rPr>
              <a:t>October 2015 – E-WRITE provided customized, onsite writing training: Customer-Focused Writing at Crayola</a:t>
            </a:r>
          </a:p>
          <a:p>
            <a:r>
              <a:rPr lang="en-US" sz="2500" dirty="0" smtClean="0">
                <a:solidFill>
                  <a:srgbClr val="000000"/>
                </a:solidFill>
              </a:rPr>
              <a:t>All Crayola Consumer Affairs personnel attended the training session: email, chat, social media, and claims</a:t>
            </a:r>
          </a:p>
          <a:p>
            <a:r>
              <a:rPr lang="en-US" sz="2500" dirty="0" smtClean="0">
                <a:solidFill>
                  <a:srgbClr val="000000"/>
                </a:solidFill>
              </a:rPr>
              <a:t>Crayola has benefitted from E-WRITE presentations and webinars to develop training programs for written service</a:t>
            </a:r>
          </a:p>
          <a:p>
            <a:r>
              <a:rPr lang="en-US" sz="2500" dirty="0" smtClean="0">
                <a:solidFill>
                  <a:srgbClr val="000000"/>
                </a:solidFill>
              </a:rPr>
              <a:t>Used learnings to structure focused monitoring and coaching quality programs</a:t>
            </a:r>
            <a:endParaRPr lang="en-US" sz="2500" dirty="0">
              <a:solidFill>
                <a:srgbClr val="000000"/>
              </a:solidFill>
            </a:endParaRPr>
          </a:p>
        </p:txBody>
      </p:sp>
      <p:sp>
        <p:nvSpPr>
          <p:cNvPr id="3" name="Title 2"/>
          <p:cNvSpPr>
            <a:spLocks noGrp="1"/>
          </p:cNvSpPr>
          <p:nvPr>
            <p:ph type="title"/>
          </p:nvPr>
        </p:nvSpPr>
        <p:spPr/>
        <p:txBody>
          <a:bodyPr/>
          <a:lstStyle/>
          <a:p>
            <a:pPr algn="ctr"/>
            <a:r>
              <a:rPr lang="en-US" sz="2800" dirty="0" smtClean="0"/>
              <a:t>How E-WRITE and Crayola have worked together</a:t>
            </a:r>
            <a:endParaRPr lang="en-US" sz="2800" dirty="0"/>
          </a:p>
        </p:txBody>
      </p:sp>
    </p:spTree>
    <p:extLst>
      <p:ext uri="{BB962C8B-B14F-4D97-AF65-F5344CB8AC3E}">
        <p14:creationId xmlns:p14="http://schemas.microsoft.com/office/powerpoint/2010/main" val="16933653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534400" cy="5562600"/>
          </a:xfrm>
        </p:spPr>
        <p:txBody>
          <a:bodyPr/>
          <a:lstStyle/>
          <a:p>
            <a:r>
              <a:rPr lang="en-US" sz="2500" dirty="0" smtClean="0">
                <a:solidFill>
                  <a:srgbClr val="000000"/>
                </a:solidFill>
              </a:rPr>
              <a:t>9 Front-Line Representatives; 2 Social Media Specialists</a:t>
            </a:r>
            <a:endParaRPr lang="en-US" sz="2500" dirty="0">
              <a:solidFill>
                <a:srgbClr val="000000"/>
              </a:solidFill>
            </a:endParaRPr>
          </a:p>
          <a:p>
            <a:r>
              <a:rPr lang="en-US" sz="2500" dirty="0" smtClean="0">
                <a:solidFill>
                  <a:srgbClr val="000000"/>
                </a:solidFill>
              </a:rPr>
              <a:t>Responsible for Social, Email, Chat Written Channels</a:t>
            </a:r>
          </a:p>
          <a:p>
            <a:pPr lvl="1">
              <a:buFont typeface="Wingdings" panose="05000000000000000000" pitchFamily="2" charset="2"/>
              <a:buChar char="v"/>
            </a:pPr>
            <a:r>
              <a:rPr lang="en-US" sz="2500" dirty="0">
                <a:solidFill>
                  <a:srgbClr val="000000"/>
                </a:solidFill>
              </a:rPr>
              <a:t> </a:t>
            </a:r>
            <a:r>
              <a:rPr lang="en-US" sz="2500" dirty="0" smtClean="0">
                <a:solidFill>
                  <a:srgbClr val="000000"/>
                </a:solidFill>
              </a:rPr>
              <a:t>300+ Website FAQs</a:t>
            </a:r>
          </a:p>
          <a:p>
            <a:pPr lvl="1">
              <a:buFont typeface="Wingdings" panose="05000000000000000000" pitchFamily="2" charset="2"/>
              <a:buChar char="v"/>
            </a:pPr>
            <a:r>
              <a:rPr lang="en-US" sz="2500" dirty="0">
                <a:solidFill>
                  <a:srgbClr val="000000"/>
                </a:solidFill>
              </a:rPr>
              <a:t> </a:t>
            </a:r>
            <a:r>
              <a:rPr lang="en-US" sz="2500" dirty="0" smtClean="0">
                <a:solidFill>
                  <a:srgbClr val="000000"/>
                </a:solidFill>
              </a:rPr>
              <a:t>Standard Responses for Email and Web Chat</a:t>
            </a:r>
          </a:p>
          <a:p>
            <a:r>
              <a:rPr lang="en-US" sz="2500" dirty="0" smtClean="0">
                <a:solidFill>
                  <a:srgbClr val="000000"/>
                </a:solidFill>
              </a:rPr>
              <a:t>Oversee 5 Representatives</a:t>
            </a:r>
          </a:p>
          <a:p>
            <a:pPr lvl="1">
              <a:buFont typeface="Wingdings" panose="05000000000000000000" pitchFamily="2" charset="2"/>
              <a:buChar char="v"/>
            </a:pPr>
            <a:r>
              <a:rPr lang="en-US" sz="2500" dirty="0" smtClean="0">
                <a:solidFill>
                  <a:srgbClr val="000000"/>
                </a:solidFill>
              </a:rPr>
              <a:t> Social Media Specialists (2)</a:t>
            </a:r>
          </a:p>
          <a:p>
            <a:pPr lvl="1">
              <a:buFont typeface="Wingdings" panose="05000000000000000000" pitchFamily="2" charset="2"/>
              <a:buChar char="v"/>
            </a:pPr>
            <a:r>
              <a:rPr lang="en-US" sz="2500" dirty="0" smtClean="0">
                <a:solidFill>
                  <a:srgbClr val="000000"/>
                </a:solidFill>
              </a:rPr>
              <a:t> Lead Representatives – Non-Routine Response (2)</a:t>
            </a:r>
          </a:p>
          <a:p>
            <a:pPr lvl="1">
              <a:buFont typeface="Wingdings" panose="05000000000000000000" pitchFamily="2" charset="2"/>
              <a:buChar char="v"/>
            </a:pPr>
            <a:r>
              <a:rPr lang="en-US" sz="2500" dirty="0">
                <a:solidFill>
                  <a:srgbClr val="000000"/>
                </a:solidFill>
              </a:rPr>
              <a:t> </a:t>
            </a:r>
            <a:r>
              <a:rPr lang="en-US" sz="2500" dirty="0" smtClean="0">
                <a:solidFill>
                  <a:srgbClr val="000000"/>
                </a:solidFill>
              </a:rPr>
              <a:t>International Representative (1)</a:t>
            </a:r>
            <a:endParaRPr lang="en-US" sz="2500" dirty="0">
              <a:solidFill>
                <a:srgbClr val="000000"/>
              </a:solidFill>
            </a:endParaRPr>
          </a:p>
          <a:p>
            <a:r>
              <a:rPr lang="en-US" sz="2500" dirty="0" smtClean="0">
                <a:solidFill>
                  <a:srgbClr val="000000"/>
                </a:solidFill>
              </a:rPr>
              <a:t>170,000+ LIVE Contacts (USA &amp; Canada)</a:t>
            </a:r>
          </a:p>
        </p:txBody>
      </p:sp>
      <p:sp>
        <p:nvSpPr>
          <p:cNvPr id="3" name="Title 2"/>
          <p:cNvSpPr>
            <a:spLocks noGrp="1"/>
          </p:cNvSpPr>
          <p:nvPr>
            <p:ph type="title"/>
          </p:nvPr>
        </p:nvSpPr>
        <p:spPr/>
        <p:txBody>
          <a:bodyPr/>
          <a:lstStyle/>
          <a:p>
            <a:pPr algn="ctr"/>
            <a:r>
              <a:rPr lang="en-US" sz="3600" dirty="0" smtClean="0"/>
              <a:t>About Crayola's </a:t>
            </a:r>
            <a:r>
              <a:rPr lang="en-US" sz="3600" dirty="0"/>
              <a:t>Consumer Affairs </a:t>
            </a:r>
            <a:r>
              <a:rPr lang="en-US" sz="3600" dirty="0" smtClean="0"/>
              <a:t>team</a:t>
            </a:r>
            <a:endParaRPr lang="en-US" sz="3600" dirty="0"/>
          </a:p>
        </p:txBody>
      </p:sp>
    </p:spTree>
    <p:extLst>
      <p:ext uri="{BB962C8B-B14F-4D97-AF65-F5344CB8AC3E}">
        <p14:creationId xmlns:p14="http://schemas.microsoft.com/office/powerpoint/2010/main" val="1955319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900" dirty="0" smtClean="0"/>
              <a:t>How </a:t>
            </a:r>
            <a:r>
              <a:rPr lang="en-US" sz="2900" dirty="0"/>
              <a:t>to write and use email templates that sound natural, not robotic</a:t>
            </a:r>
            <a:r>
              <a:rPr lang="en-US" sz="2900" dirty="0" smtClean="0"/>
              <a:t>.</a:t>
            </a:r>
          </a:p>
          <a:p>
            <a:pPr marL="514350" indent="-514350">
              <a:buFont typeface="+mj-lt"/>
              <a:buAutoNum type="arabicPeriod"/>
            </a:pPr>
            <a:r>
              <a:rPr lang="en-US" sz="2900" dirty="0" smtClean="0"/>
              <a:t>How </a:t>
            </a:r>
            <a:r>
              <a:rPr lang="en-US" sz="2900" dirty="0"/>
              <a:t>to write live chat that builds </a:t>
            </a:r>
            <a:r>
              <a:rPr lang="en-US" sz="2900" dirty="0" smtClean="0"/>
              <a:t>rapport</a:t>
            </a:r>
          </a:p>
          <a:p>
            <a:pPr marL="514350" indent="-514350">
              <a:buFont typeface="+mj-lt"/>
              <a:buAutoNum type="arabicPeriod"/>
            </a:pPr>
            <a:r>
              <a:rPr lang="en-US" sz="2900" dirty="0" smtClean="0"/>
              <a:t>How </a:t>
            </a:r>
            <a:r>
              <a:rPr lang="en-US" sz="2900" dirty="0"/>
              <a:t>to avoid sounding scripted in social </a:t>
            </a:r>
            <a:r>
              <a:rPr lang="en-US" sz="2900" dirty="0" smtClean="0"/>
              <a:t>media</a:t>
            </a:r>
          </a:p>
          <a:p>
            <a:pPr marL="514350" indent="-514350">
              <a:buFont typeface="+mj-lt"/>
              <a:buAutoNum type="arabicPeriod"/>
            </a:pPr>
            <a:r>
              <a:rPr lang="en-US" sz="2900" dirty="0" smtClean="0"/>
              <a:t>How to keep your voice </a:t>
            </a:r>
            <a:r>
              <a:rPr lang="en-US" sz="2900" dirty="0"/>
              <a:t>and tone consistent across </a:t>
            </a:r>
            <a:r>
              <a:rPr lang="en-US" sz="2900" dirty="0" smtClean="0"/>
              <a:t>channels</a:t>
            </a:r>
          </a:p>
          <a:p>
            <a:pPr marL="514350" indent="-514350">
              <a:buFont typeface="+mj-lt"/>
              <a:buAutoNum type="arabicPeriod"/>
            </a:pPr>
            <a:r>
              <a:rPr lang="en-US" sz="2900" dirty="0" smtClean="0"/>
              <a:t>Next steps: Short-term planning for writing that shows you care</a:t>
            </a:r>
          </a:p>
        </p:txBody>
      </p:sp>
      <p:sp>
        <p:nvSpPr>
          <p:cNvPr id="3" name="Title 2"/>
          <p:cNvSpPr>
            <a:spLocks noGrp="1"/>
          </p:cNvSpPr>
          <p:nvPr>
            <p:ph type="title"/>
          </p:nvPr>
        </p:nvSpPr>
        <p:spPr/>
        <p:txBody>
          <a:bodyPr/>
          <a:lstStyle/>
          <a:p>
            <a:pPr algn="ctr"/>
            <a:r>
              <a:rPr lang="en-US" sz="4000" dirty="0" smtClean="0"/>
              <a:t>Topics for today’s workshop</a:t>
            </a:r>
            <a:endParaRPr lang="en-US" sz="4000" dirty="0"/>
          </a:p>
        </p:txBody>
      </p:sp>
    </p:spTree>
    <p:extLst>
      <p:ext uri="{BB962C8B-B14F-4D97-AF65-F5344CB8AC3E}">
        <p14:creationId xmlns:p14="http://schemas.microsoft.com/office/powerpoint/2010/main" val="70186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Find the customer service writer</a:t>
            </a:r>
            <a:endParaRPr lang="en-US" sz="4000" dirty="0"/>
          </a:p>
        </p:txBody>
      </p:sp>
      <p:pic>
        <p:nvPicPr>
          <p:cNvPr id="6"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066800"/>
            <a:ext cx="6241612" cy="539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BOT_crop.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90" y="990600"/>
            <a:ext cx="3777102" cy="5486400"/>
          </a:xfrm>
          <a:prstGeom prst="rect">
            <a:avLst/>
          </a:prstGeom>
        </p:spPr>
      </p:pic>
    </p:spTree>
    <p:extLst>
      <p:ext uri="{BB962C8B-B14F-4D97-AF65-F5344CB8AC3E}">
        <p14:creationId xmlns:p14="http://schemas.microsoft.com/office/powerpoint/2010/main" val="14361648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7772400" cy="1362075"/>
          </a:xfrm>
        </p:spPr>
        <p:txBody>
          <a:bodyPr/>
          <a:lstStyle/>
          <a:p>
            <a:r>
              <a:rPr lang="en-US" dirty="0" smtClean="0"/>
              <a:t>Part 1: How </a:t>
            </a:r>
            <a:r>
              <a:rPr lang="en-US" dirty="0"/>
              <a:t>to write and use email templates that sound natural, not robotic.</a:t>
            </a:r>
            <a:br>
              <a:rPr lang="en-US" dirty="0"/>
            </a:br>
            <a:endParaRPr lang="en-US" dirty="0"/>
          </a:p>
        </p:txBody>
      </p:sp>
    </p:spTree>
    <p:extLst>
      <p:ext uri="{BB962C8B-B14F-4D97-AF65-F5344CB8AC3E}">
        <p14:creationId xmlns:p14="http://schemas.microsoft.com/office/powerpoint/2010/main" val="4759213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Some email templates cause the </a:t>
            </a:r>
            <a:br>
              <a:rPr lang="en-US" sz="3200" dirty="0" smtClean="0"/>
            </a:br>
            <a:r>
              <a:rPr lang="en-US" sz="3200" dirty="0" smtClean="0"/>
              <a:t>agent to sound robotic</a:t>
            </a:r>
            <a:endParaRPr lang="en-US" sz="3200" dirty="0"/>
          </a:p>
        </p:txBody>
      </p:sp>
      <p:pic>
        <p:nvPicPr>
          <p:cNvPr id="2" name="Picture 1"/>
          <p:cNvPicPr>
            <a:picLocks noChangeAspect="1"/>
          </p:cNvPicPr>
          <p:nvPr/>
        </p:nvPicPr>
        <p:blipFill>
          <a:blip r:embed="rId2"/>
          <a:stretch>
            <a:fillRect/>
          </a:stretch>
        </p:blipFill>
        <p:spPr>
          <a:xfrm>
            <a:off x="13677" y="1143000"/>
            <a:ext cx="9144000" cy="5304656"/>
          </a:xfrm>
          <a:prstGeom prst="rect">
            <a:avLst/>
          </a:prstGeom>
        </p:spPr>
      </p:pic>
    </p:spTree>
    <p:extLst>
      <p:ext uri="{BB962C8B-B14F-4D97-AF65-F5344CB8AC3E}">
        <p14:creationId xmlns:p14="http://schemas.microsoft.com/office/powerpoint/2010/main" val="153586384"/>
      </p:ext>
    </p:extLst>
  </p:cSld>
  <p:clrMapOvr>
    <a:masterClrMapping/>
  </p:clrMapOvr>
</p:sld>
</file>

<file path=ppt/theme/theme1.xml><?xml version="1.0" encoding="utf-8"?>
<a:theme xmlns:a="http://schemas.openxmlformats.org/drawingml/2006/main" name="SOCAP 2008 Conference ppt template">
  <a:themeElements>
    <a:clrScheme name="SOCAP 2008 Conference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CAP 2008 Conference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CAP 2008 Conference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CAP 2008 Conference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CAP 2008 Conference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CAP 2008 Conference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CAP 2008 Conference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CAP 2008 Conference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CAP 2008 Conference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1760</Words>
  <Application>Microsoft Macintosh PowerPoint</Application>
  <PresentationFormat>On-screen Show (4:3)</PresentationFormat>
  <Paragraphs>203</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SOCAP 2008 Conference ppt template</vt:lpstr>
      <vt:lpstr>Show Your Customers You Care:  How Crayola Writes Email, Chat, and Social Media That Builds Rapport </vt:lpstr>
      <vt:lpstr>Quick intro: Leslie O’Flahavan, E-WRITE</vt:lpstr>
      <vt:lpstr>Quick intro: Kristina Lomax, Crayola</vt:lpstr>
      <vt:lpstr>How E-WRITE and Crayola have worked together</vt:lpstr>
      <vt:lpstr>About Crayola's Consumer Affairs team</vt:lpstr>
      <vt:lpstr>Topics for today’s workshop</vt:lpstr>
      <vt:lpstr>Find the customer service writer</vt:lpstr>
      <vt:lpstr>Part 1: How to write and use email templates that sound natural, not robotic. </vt:lpstr>
      <vt:lpstr>Some email templates cause the  agent to sound robotic</vt:lpstr>
      <vt:lpstr>This email template gives the agent room  to customize and build rapport</vt:lpstr>
      <vt:lpstr>How Crayola has updated its templates</vt:lpstr>
      <vt:lpstr>How Crayola agents use templates  as talking points, not script</vt:lpstr>
      <vt:lpstr>Part 2: How to write Live chat that builds rapport</vt:lpstr>
      <vt:lpstr>Live chat and the “turn”</vt:lpstr>
      <vt:lpstr>Crayola coached chat agents to achieve a conversational tone by asking more questions </vt:lpstr>
      <vt:lpstr>Part 3: How to avoid sounding scripted in social media</vt:lpstr>
      <vt:lpstr>Some social customer care sounds  as robotic as a form letter</vt:lpstr>
      <vt:lpstr>How Crayola's social media agents use templates AND connect with customers</vt:lpstr>
      <vt:lpstr>PowerPoint Presentation</vt:lpstr>
      <vt:lpstr>PowerPoint Presentation</vt:lpstr>
      <vt:lpstr>PowerPoint Presentation</vt:lpstr>
      <vt:lpstr>How Crayola's social media agents use templates AND connect with customers</vt:lpstr>
      <vt:lpstr>Part 4: How to keep your voice and tone consistent across channels</vt:lpstr>
      <vt:lpstr>Voice and tone should be consistent  across channels, not identical</vt:lpstr>
      <vt:lpstr>Use style guide, quality monitoring form, and definitions document to describe and maintain consistent tone</vt:lpstr>
      <vt:lpstr>Make your quality monitoring standards consistent across channels</vt:lpstr>
      <vt:lpstr>Crayola’s Written Style Guide and Quality Monitoring Tool</vt:lpstr>
      <vt:lpstr>Crayola’s Writing Style Guide</vt:lpstr>
      <vt:lpstr>Quality Monitoring Tool</vt:lpstr>
      <vt:lpstr>Part 5: Next steps: Short-term planning for writing that shows you care </vt:lpstr>
      <vt:lpstr>Next steps: Crayola’s 2016 plans  </vt:lpstr>
      <vt:lpstr>Activity: What will be your next steps in  helping your team write to build rapport? </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2014-07-23T13:50:52Z</dcterms:created>
  <dcterms:modified xsi:type="dcterms:W3CDTF">2016-04-09T18:04:00Z</dcterms:modified>
</cp:coreProperties>
</file>